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2" r:id="rId2"/>
    <p:sldId id="321" r:id="rId3"/>
    <p:sldId id="325" r:id="rId4"/>
    <p:sldId id="324" r:id="rId5"/>
    <p:sldId id="323" r:id="rId6"/>
    <p:sldId id="326" r:id="rId7"/>
    <p:sldId id="328" r:id="rId8"/>
    <p:sldId id="327" r:id="rId9"/>
    <p:sldId id="329" r:id="rId10"/>
    <p:sldId id="330" r:id="rId11"/>
    <p:sldId id="334" r:id="rId12"/>
    <p:sldId id="331" r:id="rId13"/>
    <p:sldId id="333" r:id="rId14"/>
    <p:sldId id="332" r:id="rId15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24"/>
    <a:srgbClr val="0F5494"/>
    <a:srgbClr val="2D5EC1"/>
    <a:srgbClr val="3166CF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6395" autoAdjust="0"/>
  </p:normalViewPr>
  <p:slideViewPr>
    <p:cSldViewPr>
      <p:cViewPr varScale="1">
        <p:scale>
          <a:sx n="115" d="100"/>
          <a:sy n="115" d="100"/>
        </p:scale>
        <p:origin x="152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400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07541955769997"/>
          <c:y val="7.9798817051325494E-2"/>
          <c:w val="0.7356995497818728"/>
          <c:h val="0.92020110822208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BD-4558-9117-8C06217EE704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7BD-4558-9117-8C06217EE704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7BD-4558-9117-8C06217EE704}"/>
              </c:ext>
            </c:extLst>
          </c:dPt>
          <c:cat>
            <c:strRef>
              <c:f>Sheet1!$A$2:$A$4</c:f>
              <c:strCache>
                <c:ptCount val="2"/>
                <c:pt idx="0">
                  <c:v>Connected</c:v>
                </c:pt>
                <c:pt idx="1">
                  <c:v>Unconnected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BD-4558-9117-8C06217EE7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07541955769997"/>
          <c:y val="7.9798817051325494E-2"/>
          <c:w val="0.7356995497818728"/>
          <c:h val="0.92020110822208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EA9-43A9-9F44-F1DA917D6BE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A9-43A9-9F44-F1DA917D6BE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EA9-43A9-9F44-F1DA917D6BE2}"/>
              </c:ext>
            </c:extLst>
          </c:dPt>
          <c:cat>
            <c:strRef>
              <c:f>Sheet1!$A$2:$A$4</c:f>
              <c:strCache>
                <c:ptCount val="2"/>
                <c:pt idx="0">
                  <c:v>Connected</c:v>
                </c:pt>
                <c:pt idx="1">
                  <c:v>Unconnected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47</c:v>
                </c:pt>
                <c:pt idx="1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EA9-43A9-9F44-F1DA917D6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07541955769997"/>
          <c:y val="7.9798817051325494E-2"/>
          <c:w val="0.7356995497818728"/>
          <c:h val="0.92020110822208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CA-41E6-A081-2D769CDDACD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CA-41E6-A081-2D769CDDACD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CA-41E6-A081-2D769CDDACD2}"/>
              </c:ext>
            </c:extLst>
          </c:dPt>
          <c:cat>
            <c:strRef>
              <c:f>Sheet1!$A$2:$A$4</c:f>
              <c:strCache>
                <c:ptCount val="2"/>
                <c:pt idx="0">
                  <c:v>Connected</c:v>
                </c:pt>
                <c:pt idx="1">
                  <c:v>Unconnected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19</c:v>
                </c:pt>
                <c:pt idx="1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CA-41E6-A081-2D769CDDAC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4F-449E-A585-9B50BC5D0D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4F-449E-A585-9B50BC5D0DB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34F-449E-A585-9B50BC5D0DB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34F-449E-A585-9B50BC5D0DBE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57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34F-449E-A585-9B50BC5D0D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07541955769997"/>
          <c:y val="7.9798817051325494E-2"/>
          <c:w val="0.7356995497818728"/>
          <c:h val="0.92020110822208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53-4C36-BD01-30D1928B924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53-4C36-BD01-30D1928B924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53-4C36-BD01-30D1928B924E}"/>
              </c:ext>
            </c:extLst>
          </c:dPt>
          <c:cat>
            <c:strRef>
              <c:f>Sheet1!$A$2:$A$4</c:f>
              <c:strCache>
                <c:ptCount val="2"/>
                <c:pt idx="0">
                  <c:v>Connected</c:v>
                </c:pt>
                <c:pt idx="1">
                  <c:v>Unconnected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</c:v>
                </c:pt>
                <c:pt idx="1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53-4C36-BD01-30D1928B92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07541955769997"/>
          <c:y val="7.9798817051325494E-2"/>
          <c:w val="0.7356995497818728"/>
          <c:h val="0.92020110822208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A1B-4044-82AC-5961B30CFA1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A1B-4044-82AC-5961B30CFA1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A1B-4044-82AC-5961B30CFA18}"/>
              </c:ext>
            </c:extLst>
          </c:dPt>
          <c:cat>
            <c:strRef>
              <c:f>Sheet1!$A$2:$A$4</c:f>
              <c:strCache>
                <c:ptCount val="2"/>
                <c:pt idx="0">
                  <c:v>Connected</c:v>
                </c:pt>
                <c:pt idx="1">
                  <c:v>Unconnected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23</c:v>
                </c:pt>
                <c:pt idx="1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A1B-4044-82AC-5961B30CFA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07541955769997"/>
          <c:y val="7.9798817051325494E-2"/>
          <c:w val="0.7356995497818728"/>
          <c:h val="0.92020110822208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55-423F-A1E5-190ECA07B2F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55-423F-A1E5-190ECA07B2F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55-423F-A1E5-190ECA07B2FA}"/>
              </c:ext>
            </c:extLst>
          </c:dPt>
          <c:cat>
            <c:strRef>
              <c:f>Sheet1!$A$2:$A$4</c:f>
              <c:strCache>
                <c:ptCount val="2"/>
                <c:pt idx="0">
                  <c:v>Connected</c:v>
                </c:pt>
                <c:pt idx="1">
                  <c:v>Unconnected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43</c:v>
                </c:pt>
                <c:pt idx="1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255-423F-A1E5-190ECA07B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7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7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5A44C305-4DE2-4A7E-8BEE-63F8B0E9C77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0428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7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632691"/>
            <a:ext cx="5335893" cy="438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7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61" tIns="44882" rIns="89761" bIns="44882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63749CD-A3C9-41BE-93CC-54F4882AAFB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9285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749CD-A3C9-41BE-93CC-54F4882AAFB2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2853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4B077E00-3D9A-40C3-B0A9-43FCF8F4F43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D1ADA-3458-4825-8215-325D978C072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2673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2627F-27D4-4F9E-B695-21DD742F84D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8144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499D2-0657-46EA-943C-E10244BA8AA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300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A0A9-677C-4E1A-8728-5F3D4165B4F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432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2A7C6-776E-4F1F-AC70-1AA64A02FC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67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249A4-3F6E-453A-AC41-246219DB2AA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898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5F77B-BBBB-4128-863A-C6C9E8BE8FF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1672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090EC-29E0-41EB-9338-A409976E69C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470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82CB-4DE2-4828-A127-D0452A3C655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0686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B3329-253C-434E-949B-279334111CA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1916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38B544C0-A560-406D-9622-216E73769AB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sv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png"/><Relationship Id="rId18" Type="http://schemas.openxmlformats.org/officeDocument/2006/relationships/image" Target="../media/image11.svg"/><Relationship Id="rId3" Type="http://schemas.openxmlformats.org/officeDocument/2006/relationships/chart" Target="../charts/chart1.xml"/><Relationship Id="rId21" Type="http://schemas.openxmlformats.org/officeDocument/2006/relationships/image" Target="../media/image13.svg"/><Relationship Id="rId7" Type="http://schemas.openxmlformats.org/officeDocument/2006/relationships/image" Target="../media/image9.png"/><Relationship Id="rId12" Type="http://schemas.openxmlformats.org/officeDocument/2006/relationships/image" Target="../media/image7.svg"/><Relationship Id="rId17" Type="http://schemas.microsoft.com/office/2007/relationships/hdphoto" Target="../media/hdphoto4.wdp"/><Relationship Id="rId2" Type="http://schemas.openxmlformats.org/officeDocument/2006/relationships/image" Target="../media/image8.png"/><Relationship Id="rId16" Type="http://schemas.openxmlformats.org/officeDocument/2006/relationships/image" Target="../media/image12.png"/><Relationship Id="rId20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microsoft.com/office/2007/relationships/hdphoto" Target="../media/hdphoto2.wdp"/><Relationship Id="rId24" Type="http://schemas.openxmlformats.org/officeDocument/2006/relationships/image" Target="../media/image15.svg"/><Relationship Id="rId5" Type="http://schemas.openxmlformats.org/officeDocument/2006/relationships/chart" Target="../charts/chart3.xml"/><Relationship Id="rId15" Type="http://schemas.openxmlformats.org/officeDocument/2006/relationships/image" Target="../media/image9.svg"/><Relationship Id="rId23" Type="http://schemas.microsoft.com/office/2007/relationships/hdphoto" Target="../media/hdphoto6.wdp"/><Relationship Id="rId10" Type="http://schemas.openxmlformats.org/officeDocument/2006/relationships/image" Target="../media/image10.png"/><Relationship Id="rId19" Type="http://schemas.openxmlformats.org/officeDocument/2006/relationships/image" Target="../media/image13.png"/><Relationship Id="rId4" Type="http://schemas.openxmlformats.org/officeDocument/2006/relationships/chart" Target="../charts/chart2.xml"/><Relationship Id="rId9" Type="http://schemas.openxmlformats.org/officeDocument/2006/relationships/image" Target="../media/image5.svg"/><Relationship Id="rId14" Type="http://schemas.microsoft.com/office/2007/relationships/hdphoto" Target="../media/hdphoto3.wdp"/><Relationship Id="rId2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19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95536" y="2636912"/>
            <a:ext cx="8496944" cy="720080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3600" kern="0" dirty="0" smtClean="0"/>
              <a:t>Digitalisation for development</a:t>
            </a:r>
            <a:endParaRPr lang="en-GB" sz="3200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5301208"/>
            <a:ext cx="5400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E" sz="1400" b="1" dirty="0" smtClean="0"/>
              <a:t>Paolo CICCARELLI</a:t>
            </a:r>
          </a:p>
          <a:p>
            <a:pPr algn="r"/>
            <a:r>
              <a:rPr lang="en-IE" dirty="0" smtClean="0"/>
              <a:t>Head of Unit </a:t>
            </a:r>
          </a:p>
          <a:p>
            <a:pPr algn="r"/>
            <a:r>
              <a:rPr lang="en-IE" dirty="0" smtClean="0"/>
              <a:t>DEVCO.C5 C</a:t>
            </a:r>
            <a:r>
              <a:rPr lang="en-US" dirty="0" err="1" smtClean="0"/>
              <a:t>ities</a:t>
            </a:r>
            <a:r>
              <a:rPr lang="en-US" dirty="0"/>
              <a:t>, Local Authorities, </a:t>
            </a:r>
            <a:r>
              <a:rPr lang="en-US" dirty="0" err="1"/>
              <a:t>Digitalisation</a:t>
            </a:r>
            <a:r>
              <a:rPr lang="en-US" dirty="0"/>
              <a:t>, Infrastructures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6323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252536" y="1238891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sz="2400" kern="0" dirty="0" smtClean="0"/>
              <a:t>AI Surveillance and Data</a:t>
            </a:r>
            <a:br>
              <a:rPr lang="en-IE" sz="2400" kern="0" dirty="0" smtClean="0"/>
            </a:br>
            <a:r>
              <a:rPr lang="en-IE" sz="1800" kern="0" dirty="0" smtClean="0">
                <a:solidFill>
                  <a:srgbClr val="FFC000"/>
                </a:solidFill>
              </a:rPr>
              <a:t>The geopolitical importance of digital</a:t>
            </a:r>
            <a:endParaRPr lang="en-US" sz="1800" kern="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" y="1967075"/>
            <a:ext cx="9144000" cy="182990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i="0" kern="0" dirty="0" smtClean="0"/>
              <a:t>smart city/safe city platforms, 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i="0" kern="0" dirty="0" smtClean="0"/>
              <a:t>facial recognition systems </a:t>
            </a:r>
          </a:p>
          <a:p>
            <a:pPr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b="1" i="0" kern="0" dirty="0" smtClean="0"/>
              <a:t>smart policing</a:t>
            </a:r>
          </a:p>
          <a:p>
            <a:pPr marL="0" indent="0">
              <a:buFontTx/>
              <a:buNone/>
            </a:pPr>
            <a:endParaRPr lang="en-US" sz="1200" b="1" i="0" kern="0" dirty="0" smtClean="0"/>
          </a:p>
          <a:p>
            <a:pPr marL="0" indent="0">
              <a:buFontTx/>
              <a:buNone/>
            </a:pPr>
            <a:r>
              <a:rPr lang="en-US" sz="1200" b="1" i="0" kern="0" dirty="0" smtClean="0"/>
              <a:t>China is a major driver of AI surveillance worldwide.</a:t>
            </a:r>
            <a:r>
              <a:rPr lang="en-US" sz="1200" i="0" kern="0" dirty="0" smtClean="0"/>
              <a:t> Technology linked to Chinese companies—particularly Huawei, </a:t>
            </a:r>
            <a:r>
              <a:rPr lang="en-US" sz="1200" i="0" kern="0" dirty="0" err="1" smtClean="0"/>
              <a:t>Hikvision</a:t>
            </a:r>
            <a:r>
              <a:rPr lang="en-US" sz="1200" i="0" kern="0" dirty="0" smtClean="0"/>
              <a:t>, </a:t>
            </a:r>
            <a:r>
              <a:rPr lang="en-US" sz="1200" i="0" kern="0" dirty="0" err="1" smtClean="0"/>
              <a:t>Dahua</a:t>
            </a:r>
            <a:r>
              <a:rPr lang="en-US" sz="1200" i="0" kern="0" dirty="0" smtClean="0"/>
              <a:t>, and ZTE—supply AI surveillance technology in sixty-three countries, thirty-six of which have signed onto China’s Belt and Road Initiative (BRI). </a:t>
            </a:r>
            <a:r>
              <a:rPr lang="en-US" sz="1200" b="1" i="0" kern="0" dirty="0" smtClean="0"/>
              <a:t>Huawei alone is responsible for providing AI surveillance technology to at least fifty countries worldwide.</a:t>
            </a:r>
            <a:r>
              <a:rPr lang="en-US" sz="1200" i="0" kern="0" dirty="0" smtClean="0"/>
              <a:t> The US are also big providers of this technology.</a:t>
            </a:r>
            <a:endParaRPr lang="en-US" sz="1200" i="0" kern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15" y="3878466"/>
            <a:ext cx="5566313" cy="27908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8" y="6640711"/>
            <a:ext cx="671943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C</a:t>
            </a:r>
            <a:r>
              <a:rPr lang="en-US" sz="700" b="0" dirty="0" smtClean="0">
                <a:solidFill>
                  <a:srgbClr val="0F5494"/>
                </a:solidFill>
              </a:rPr>
              <a:t>ountries that </a:t>
            </a:r>
            <a:r>
              <a:rPr lang="en-US" sz="700" b="0" dirty="0">
                <a:solidFill>
                  <a:srgbClr val="0F5494"/>
                </a:solidFill>
              </a:rPr>
              <a:t>use Chinese companies to supply their AI surveillance technology</a:t>
            </a:r>
            <a:r>
              <a:rPr lang="en-US" sz="700" b="0" dirty="0" smtClean="0">
                <a:solidFill>
                  <a:srgbClr val="0F5494"/>
                </a:solidFill>
              </a:rPr>
              <a:t>. 	</a:t>
            </a:r>
            <a:r>
              <a:rPr lang="en-US" sz="700" dirty="0"/>
              <a:t>	</a:t>
            </a:r>
            <a:r>
              <a:rPr lang="en-IE" sz="700" b="0" dirty="0" smtClean="0">
                <a:solidFill>
                  <a:srgbClr val="0F5494"/>
                </a:solidFill>
              </a:rPr>
              <a:t>Source</a:t>
            </a:r>
            <a:r>
              <a:rPr lang="en-IE" sz="700" b="0" dirty="0">
                <a:solidFill>
                  <a:srgbClr val="0F5494"/>
                </a:solidFill>
              </a:rPr>
              <a:t>: Carnegie </a:t>
            </a:r>
            <a:r>
              <a:rPr lang="en-IE" sz="700" b="0" dirty="0" smtClean="0">
                <a:solidFill>
                  <a:srgbClr val="0F5494"/>
                </a:solidFill>
              </a:rPr>
              <a:t>Institute</a:t>
            </a:r>
            <a:endParaRPr lang="en-US" sz="700" b="0" dirty="0">
              <a:solidFill>
                <a:srgbClr val="0F549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17835" y="4179327"/>
            <a:ext cx="25202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rgbClr val="0F5494"/>
                </a:solidFill>
              </a:rPr>
              <a:t>Chinese product pitches are often accompanied by </a:t>
            </a:r>
            <a:r>
              <a:rPr lang="en-US" sz="1200" dirty="0">
                <a:solidFill>
                  <a:srgbClr val="0F5494"/>
                </a:solidFill>
              </a:rPr>
              <a:t>soft loans </a:t>
            </a:r>
            <a:r>
              <a:rPr lang="en-US" sz="1200" b="0" dirty="0">
                <a:solidFill>
                  <a:srgbClr val="0F5494"/>
                </a:solidFill>
              </a:rPr>
              <a:t>to encourage governments to purchase their equipment. These tactics are particularly relevant in countries like </a:t>
            </a:r>
            <a:r>
              <a:rPr lang="en-US" sz="1200" b="1" dirty="0">
                <a:solidFill>
                  <a:srgbClr val="0F5494"/>
                </a:solidFill>
              </a:rPr>
              <a:t>Kenya, Laos, Mongolia, Uganda, and Uzbekistan</a:t>
            </a:r>
            <a:r>
              <a:rPr lang="en-US" sz="1200" b="0" dirty="0">
                <a:solidFill>
                  <a:srgbClr val="0F5494"/>
                </a:solidFill>
              </a:rPr>
              <a:t>—which otherwise might not access this </a:t>
            </a:r>
            <a:r>
              <a:rPr lang="en-US" sz="1200" b="0" dirty="0" smtClean="0">
                <a:solidFill>
                  <a:srgbClr val="0F5494"/>
                </a:solidFill>
              </a:rPr>
              <a:t>technology.</a:t>
            </a:r>
            <a:endParaRPr lang="en-US" sz="2400" b="0" dirty="0">
              <a:solidFill>
                <a:srgbClr val="0F5494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84578" y="4069477"/>
            <a:ext cx="2647634" cy="2376264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91495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5533798" y="3676439"/>
            <a:ext cx="3610202" cy="75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r"/>
            <a:r>
              <a:rPr lang="en-IE" sz="2400" kern="0" dirty="0" smtClean="0"/>
              <a:t>Partnerships</a:t>
            </a:r>
            <a:endParaRPr lang="en-US" sz="2400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140780" y="1531066"/>
            <a:ext cx="662473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C000"/>
                </a:solidFill>
              </a:rPr>
              <a:t>2017</a:t>
            </a:r>
            <a:r>
              <a:rPr lang="en-US" sz="1400" b="1" dirty="0" smtClean="0">
                <a:solidFill>
                  <a:srgbClr val="FFC000"/>
                </a:solidFill>
              </a:rPr>
              <a:t> 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400" b="1" dirty="0" smtClean="0">
                <a:solidFill>
                  <a:srgbClr val="0F5494"/>
                </a:solidFill>
              </a:rPr>
              <a:t>SWD </a:t>
            </a:r>
            <a:r>
              <a:rPr lang="en-US" sz="1400" b="1" dirty="0">
                <a:solidFill>
                  <a:srgbClr val="0F5494"/>
                </a:solidFill>
              </a:rPr>
              <a:t>on </a:t>
            </a:r>
            <a:r>
              <a:rPr lang="en-US" sz="1400" b="1" dirty="0" smtClean="0">
                <a:solidFill>
                  <a:srgbClr val="0F5494"/>
                </a:solidFill>
              </a:rPr>
              <a:t>Digital4Development 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300" b="0" dirty="0" smtClean="0">
                <a:solidFill>
                  <a:srgbClr val="0F5494"/>
                </a:solidFill>
              </a:rPr>
              <a:t>Mainstreaming </a:t>
            </a:r>
            <a:r>
              <a:rPr lang="en-US" sz="1300" b="0" dirty="0">
                <a:solidFill>
                  <a:srgbClr val="0F5494"/>
                </a:solidFill>
              </a:rPr>
              <a:t>Digital Technologies and Services into EU Development </a:t>
            </a:r>
            <a:r>
              <a:rPr lang="en-US" sz="1300" b="0" dirty="0" smtClean="0">
                <a:solidFill>
                  <a:srgbClr val="0F5494"/>
                </a:solidFill>
              </a:rPr>
              <a:t>Policy</a:t>
            </a:r>
          </a:p>
          <a:p>
            <a:endParaRPr lang="en-US" sz="1400" b="1" dirty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0F5494"/>
                </a:solidFill>
              </a:rPr>
              <a:t>Council </a:t>
            </a:r>
            <a:r>
              <a:rPr lang="en-US" sz="1400" b="1" dirty="0">
                <a:solidFill>
                  <a:srgbClr val="0F5494"/>
                </a:solidFill>
              </a:rPr>
              <a:t>Conclusions on Digital4Development 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300" b="0" dirty="0" smtClean="0">
                <a:solidFill>
                  <a:srgbClr val="0F5494"/>
                </a:solidFill>
              </a:rPr>
              <a:t>welcoming </a:t>
            </a:r>
            <a:r>
              <a:rPr lang="en-US" sz="1300" b="0" dirty="0">
                <a:solidFill>
                  <a:srgbClr val="0F5494"/>
                </a:solidFill>
              </a:rPr>
              <a:t>the D4D approach and asking for implementation</a:t>
            </a:r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FFC000"/>
                </a:solidFill>
              </a:rPr>
              <a:t>2018</a:t>
            </a:r>
            <a:r>
              <a:rPr lang="en-US" sz="1400" b="1" dirty="0" smtClean="0">
                <a:solidFill>
                  <a:srgbClr val="0F5494"/>
                </a:solidFill>
              </a:rPr>
              <a:t/>
            </a:r>
            <a:br>
              <a:rPr lang="en-US" sz="1400" b="1" dirty="0" smtClean="0">
                <a:solidFill>
                  <a:srgbClr val="0F5494"/>
                </a:solidFill>
              </a:rPr>
            </a:br>
            <a:r>
              <a:rPr lang="en-US" sz="1400" b="1" dirty="0" smtClean="0">
                <a:solidFill>
                  <a:srgbClr val="0F5494"/>
                </a:solidFill>
              </a:rPr>
              <a:t>European </a:t>
            </a:r>
            <a:r>
              <a:rPr lang="en-US" sz="1400" b="1" dirty="0">
                <a:solidFill>
                  <a:srgbClr val="0F5494"/>
                </a:solidFill>
              </a:rPr>
              <a:t>Parliament Resolution </a:t>
            </a:r>
            <a:r>
              <a:rPr lang="en-US" sz="1400" b="0" dirty="0">
                <a:solidFill>
                  <a:srgbClr val="0F5494"/>
                </a:solidFill>
              </a:rPr>
              <a:t/>
            </a:r>
            <a:br>
              <a:rPr lang="en-US" sz="1400" b="0" dirty="0">
                <a:solidFill>
                  <a:srgbClr val="0F5494"/>
                </a:solidFill>
              </a:rPr>
            </a:br>
            <a:r>
              <a:rPr lang="en-US" sz="1300" b="0" dirty="0" err="1">
                <a:solidFill>
                  <a:srgbClr val="0F5494"/>
                </a:solidFill>
              </a:rPr>
              <a:t>D</a:t>
            </a:r>
            <a:r>
              <a:rPr lang="en-US" sz="1300" b="0" dirty="0" err="1" smtClean="0">
                <a:solidFill>
                  <a:srgbClr val="0F5494"/>
                </a:solidFill>
              </a:rPr>
              <a:t>igitalisation</a:t>
            </a:r>
            <a:r>
              <a:rPr lang="en-US" sz="1300" b="0" dirty="0" smtClean="0">
                <a:solidFill>
                  <a:srgbClr val="0F5494"/>
                </a:solidFill>
              </a:rPr>
              <a:t> </a:t>
            </a:r>
            <a:r>
              <a:rPr lang="en-US" sz="1300" b="0" dirty="0">
                <a:solidFill>
                  <a:srgbClr val="0F5494"/>
                </a:solidFill>
              </a:rPr>
              <a:t>for </a:t>
            </a:r>
            <a:r>
              <a:rPr lang="en-US" sz="1300" b="0" dirty="0" smtClean="0">
                <a:solidFill>
                  <a:srgbClr val="0F5494"/>
                </a:solidFill>
              </a:rPr>
              <a:t>Development</a:t>
            </a:r>
            <a:r>
              <a:rPr lang="en-US" sz="1300" b="0" dirty="0">
                <a:solidFill>
                  <a:srgbClr val="0F5494"/>
                </a:solidFill>
              </a:rPr>
              <a:t>: </a:t>
            </a:r>
            <a:r>
              <a:rPr lang="en-US" sz="1300" b="0" dirty="0" smtClean="0">
                <a:solidFill>
                  <a:srgbClr val="0F5494"/>
                </a:solidFill>
              </a:rPr>
              <a:t>Reducing Poverty </a:t>
            </a:r>
            <a:r>
              <a:rPr lang="en-US" sz="1300" b="0" dirty="0">
                <a:solidFill>
                  <a:srgbClr val="0F5494"/>
                </a:solidFill>
              </a:rPr>
              <a:t>through </a:t>
            </a:r>
            <a:r>
              <a:rPr lang="en-US" sz="1300" b="0" dirty="0" smtClean="0">
                <a:solidFill>
                  <a:srgbClr val="0F5494"/>
                </a:solidFill>
              </a:rPr>
              <a:t>Technology</a:t>
            </a:r>
            <a:endParaRPr lang="en-US" sz="1300" b="0" dirty="0">
              <a:solidFill>
                <a:srgbClr val="0F5494"/>
              </a:solidFill>
            </a:endParaRPr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FFC000"/>
                </a:solidFill>
              </a:rPr>
              <a:t>2019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400" b="1" dirty="0" smtClean="0">
                <a:solidFill>
                  <a:srgbClr val="0F5494"/>
                </a:solidFill>
              </a:rPr>
              <a:t>New Africa-Europe Digital Economy Partnership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300" b="0" dirty="0" smtClean="0">
                <a:solidFill>
                  <a:srgbClr val="0F5494"/>
                </a:solidFill>
              </a:rPr>
              <a:t>Report of the AU-EU Digital Economy Task Force</a:t>
            </a:r>
            <a:endParaRPr lang="en-US" sz="1300" b="0" dirty="0">
              <a:solidFill>
                <a:srgbClr val="0F549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0342" y="4300811"/>
            <a:ext cx="485939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rgbClr val="0F5494"/>
                </a:solidFill>
              </a:rPr>
              <a:t>MultiStakeholder</a:t>
            </a:r>
            <a:r>
              <a:rPr lang="en-US" sz="1400" b="1" dirty="0" smtClean="0">
                <a:solidFill>
                  <a:srgbClr val="0F5494"/>
                </a:solidFill>
              </a:rPr>
              <a:t> Forum</a:t>
            </a:r>
            <a:br>
              <a:rPr lang="en-US" sz="1400" b="1" dirty="0" smtClean="0">
                <a:solidFill>
                  <a:srgbClr val="0F5494"/>
                </a:solidFill>
              </a:rPr>
            </a:br>
            <a:r>
              <a:rPr lang="en-US" sz="1300" b="0" dirty="0" smtClean="0">
                <a:solidFill>
                  <a:srgbClr val="0F5494"/>
                </a:solidFill>
              </a:rPr>
              <a:t>EUMS</a:t>
            </a:r>
            <a:r>
              <a:rPr lang="en-US" sz="1300" b="0" dirty="0">
                <a:solidFill>
                  <a:srgbClr val="0F5494"/>
                </a:solidFill>
              </a:rPr>
              <a:t>, public and private </a:t>
            </a:r>
            <a:r>
              <a:rPr lang="en-US" sz="1300" b="0" dirty="0" smtClean="0">
                <a:solidFill>
                  <a:srgbClr val="0F5494"/>
                </a:solidFill>
              </a:rPr>
              <a:t>stakeholders </a:t>
            </a:r>
            <a:endParaRPr lang="en-US" sz="1300" b="0" dirty="0">
              <a:solidFill>
                <a:srgbClr val="0F5494"/>
              </a:solidFill>
            </a:endParaRPr>
          </a:p>
          <a:p>
            <a:pPr algn="r"/>
            <a:endParaRPr lang="en-US" sz="1400" b="0" dirty="0" smtClean="0">
              <a:solidFill>
                <a:srgbClr val="0F5494"/>
              </a:solidFill>
            </a:endParaRPr>
          </a:p>
          <a:p>
            <a:pPr algn="r"/>
            <a:r>
              <a:rPr lang="en-US" sz="1400" b="1" dirty="0" smtClean="0">
                <a:solidFill>
                  <a:srgbClr val="0F5494"/>
                </a:solidFill>
              </a:rPr>
              <a:t>D4D </a:t>
            </a:r>
            <a:r>
              <a:rPr lang="en-US" sz="1400" b="1" dirty="0">
                <a:solidFill>
                  <a:srgbClr val="0F5494"/>
                </a:solidFill>
              </a:rPr>
              <a:t>Coalition 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300" b="0" dirty="0" smtClean="0">
                <a:solidFill>
                  <a:srgbClr val="0F5494"/>
                </a:solidFill>
              </a:rPr>
              <a:t>EUMS </a:t>
            </a:r>
            <a:r>
              <a:rPr lang="en-US" sz="1300" b="0" dirty="0">
                <a:solidFill>
                  <a:srgbClr val="0F5494"/>
                </a:solidFill>
              </a:rPr>
              <a:t>and European private </a:t>
            </a:r>
            <a:r>
              <a:rPr lang="en-US" sz="1300" b="0" dirty="0" smtClean="0">
                <a:solidFill>
                  <a:srgbClr val="0F5494"/>
                </a:solidFill>
              </a:rPr>
              <a:t>sector</a:t>
            </a:r>
            <a:endParaRPr lang="en-US" sz="1300" b="0" dirty="0">
              <a:solidFill>
                <a:srgbClr val="0F5494"/>
              </a:solidFill>
            </a:endParaRPr>
          </a:p>
          <a:p>
            <a:pPr algn="r"/>
            <a:endParaRPr lang="en-US" sz="1400" b="0" dirty="0" smtClean="0">
              <a:solidFill>
                <a:srgbClr val="0F5494"/>
              </a:solidFill>
            </a:endParaRPr>
          </a:p>
          <a:p>
            <a:pPr algn="r"/>
            <a:r>
              <a:rPr lang="en-US" sz="1400" b="1" dirty="0" smtClean="0">
                <a:solidFill>
                  <a:srgbClr val="0F5494"/>
                </a:solidFill>
              </a:rPr>
              <a:t>AU-EU </a:t>
            </a:r>
            <a:r>
              <a:rPr lang="en-US" sz="1400" b="1" dirty="0">
                <a:solidFill>
                  <a:srgbClr val="0F5494"/>
                </a:solidFill>
              </a:rPr>
              <a:t>Digital Economy Task </a:t>
            </a:r>
            <a:r>
              <a:rPr lang="en-US" sz="1400" b="1" dirty="0" smtClean="0">
                <a:solidFill>
                  <a:srgbClr val="0F5494"/>
                </a:solidFill>
              </a:rPr>
              <a:t>Force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300" b="0" dirty="0" smtClean="0">
                <a:solidFill>
                  <a:srgbClr val="0F5494"/>
                </a:solidFill>
              </a:rPr>
              <a:t>EUMS</a:t>
            </a:r>
            <a:r>
              <a:rPr lang="en-US" sz="1300" b="0" dirty="0">
                <a:solidFill>
                  <a:srgbClr val="0F5494"/>
                </a:solidFill>
              </a:rPr>
              <a:t>, African and European public and private </a:t>
            </a:r>
            <a:r>
              <a:rPr lang="en-US" sz="1300" b="0" dirty="0" smtClean="0">
                <a:solidFill>
                  <a:srgbClr val="0F5494"/>
                </a:solidFill>
              </a:rPr>
              <a:t>sector</a:t>
            </a:r>
            <a:endParaRPr lang="en-US" sz="1300" b="0" dirty="0">
              <a:solidFill>
                <a:srgbClr val="0F5494"/>
              </a:solidFill>
            </a:endParaRPr>
          </a:p>
          <a:p>
            <a:pPr algn="r"/>
            <a:endParaRPr lang="en-US" sz="1400" b="0" dirty="0" smtClean="0">
              <a:solidFill>
                <a:srgbClr val="0F5494"/>
              </a:solidFill>
            </a:endParaRPr>
          </a:p>
          <a:p>
            <a:pPr algn="r"/>
            <a:r>
              <a:rPr lang="en-US" sz="1400" b="1" dirty="0" smtClean="0">
                <a:solidFill>
                  <a:srgbClr val="0F5494"/>
                </a:solidFill>
              </a:rPr>
              <a:t>Global D4D Hub </a:t>
            </a:r>
            <a:br>
              <a:rPr lang="en-US" sz="1400" b="1" dirty="0" smtClean="0">
                <a:solidFill>
                  <a:srgbClr val="0F5494"/>
                </a:solidFill>
              </a:rPr>
            </a:br>
            <a:r>
              <a:rPr lang="en-US" sz="1300" b="0" dirty="0" smtClean="0">
                <a:solidFill>
                  <a:srgbClr val="0F5494"/>
                </a:solidFill>
              </a:rPr>
              <a:t>MS </a:t>
            </a:r>
            <a:r>
              <a:rPr lang="en-US" sz="1300" b="0" dirty="0">
                <a:solidFill>
                  <a:srgbClr val="0F5494"/>
                </a:solidFill>
              </a:rPr>
              <a:t>and private </a:t>
            </a:r>
            <a:r>
              <a:rPr lang="en-US" sz="1300" b="0" dirty="0" smtClean="0">
                <a:solidFill>
                  <a:srgbClr val="0F5494"/>
                </a:solidFill>
              </a:rPr>
              <a:t>sector (starting </a:t>
            </a:r>
            <a:r>
              <a:rPr lang="en-US" sz="1300" b="0" dirty="0">
                <a:solidFill>
                  <a:srgbClr val="0F5494"/>
                </a:solidFill>
              </a:rPr>
              <a:t>in 2020 only for </a:t>
            </a:r>
            <a:r>
              <a:rPr lang="en-US" sz="1300" b="0" dirty="0" smtClean="0">
                <a:solidFill>
                  <a:srgbClr val="0F5494"/>
                </a:solidFill>
              </a:rPr>
              <a:t>Africa)</a:t>
            </a:r>
            <a:endParaRPr lang="en-US" sz="1300" b="0" dirty="0">
              <a:solidFill>
                <a:srgbClr val="0F5494"/>
              </a:solidFill>
            </a:endParaRPr>
          </a:p>
          <a:p>
            <a:pPr algn="r"/>
            <a:endParaRPr lang="en-US" sz="1300" b="0" dirty="0">
              <a:solidFill>
                <a:srgbClr val="0F5494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938" y="1386039"/>
            <a:ext cx="1835696" cy="22560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608832"/>
            <a:ext cx="2377088" cy="205851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324544" y="1060540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sz="2400" kern="0" smtClean="0"/>
              <a:t>Policy Framework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324509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796136" y="5652722"/>
            <a:ext cx="2304256" cy="104472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4807" y="1479230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sz="2600" kern="0" dirty="0" smtClean="0"/>
              <a:t>New Commission and next programming</a:t>
            </a:r>
            <a:r>
              <a:rPr lang="en-IE" kern="0" dirty="0" smtClean="0"/>
              <a:t/>
            </a:r>
            <a:br>
              <a:rPr lang="en-IE" kern="0" dirty="0" smtClean="0"/>
            </a:br>
            <a:r>
              <a:rPr lang="en-IE" sz="2200" kern="0" dirty="0" smtClean="0">
                <a:solidFill>
                  <a:srgbClr val="FFC000"/>
                </a:solidFill>
              </a:rPr>
              <a:t>Policy strands and main areas of action</a:t>
            </a:r>
            <a:endParaRPr lang="en-US" sz="2200" kern="0" dirty="0">
              <a:solidFill>
                <a:srgbClr val="FFC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29664" y="2862370"/>
            <a:ext cx="2261207" cy="73711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Tx/>
              <a:buNone/>
            </a:pPr>
            <a:r>
              <a:rPr lang="en-GB" sz="1400" b="1" i="0" kern="0" dirty="0" smtClean="0"/>
              <a:t>Digital connectivity</a:t>
            </a:r>
            <a:r>
              <a:rPr lang="en-GB" sz="1400" i="0" kern="0" dirty="0" smtClean="0"/>
              <a:t>, including key enabling infrastructure, such as power and broadband</a:t>
            </a:r>
            <a:endParaRPr lang="en-US" sz="1400" i="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01" y="2734193"/>
            <a:ext cx="1690004" cy="10660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11" y="3943690"/>
            <a:ext cx="1800200" cy="1304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613" y="3949841"/>
            <a:ext cx="1616579" cy="1298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0569" y="2686722"/>
            <a:ext cx="1418558" cy="115257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07399" y="2862370"/>
            <a:ext cx="2719576" cy="73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400" b="1" i="0" kern="0" dirty="0" smtClean="0"/>
              <a:t>Governance</a:t>
            </a:r>
            <a:r>
              <a:rPr lang="en-GB" sz="1400" b="0" i="0" kern="0" dirty="0" smtClean="0"/>
              <a:t>, including policy regulatory frameworks and data protection</a:t>
            </a:r>
            <a:endParaRPr lang="en-US" sz="1400" b="0" i="0" kern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551384" y="4365104"/>
            <a:ext cx="2217768" cy="73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400" b="1" i="0" kern="0" dirty="0" smtClean="0"/>
              <a:t>eServices</a:t>
            </a:r>
            <a:r>
              <a:rPr lang="en-GB" sz="1400" b="0" i="0" kern="0" dirty="0" smtClean="0"/>
              <a:t>, both public and private, including eGovernance</a:t>
            </a:r>
            <a:endParaRPr lang="en-US" sz="1400" b="0" i="0" kern="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193805" y="4227336"/>
            <a:ext cx="2331851" cy="73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1400" b="1" i="0" kern="0" dirty="0" smtClean="0"/>
              <a:t>Skills, entrepreneurship </a:t>
            </a:r>
            <a:r>
              <a:rPr lang="en-GB" sz="1400" b="0" i="0" kern="0" dirty="0" smtClean="0"/>
              <a:t>and</a:t>
            </a:r>
            <a:r>
              <a:rPr lang="en-GB" sz="1400" b="1" i="0" kern="0" dirty="0" smtClean="0"/>
              <a:t> access to finance</a:t>
            </a:r>
            <a:endParaRPr lang="en-US" sz="1400" b="0" i="0" kern="0" dirty="0"/>
          </a:p>
        </p:txBody>
      </p:sp>
      <p:sp>
        <p:nvSpPr>
          <p:cNvPr id="12" name="Rounded Rectangle 11"/>
          <p:cNvSpPr/>
          <p:nvPr/>
        </p:nvSpPr>
        <p:spPr>
          <a:xfrm>
            <a:off x="395536" y="2539865"/>
            <a:ext cx="8640960" cy="2833351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159" y="5696641"/>
            <a:ext cx="1015338" cy="8614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30941" y="5696641"/>
            <a:ext cx="1976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rgbClr val="0F5494"/>
                </a:solidFill>
              </a:rPr>
              <a:t>Projects</a:t>
            </a:r>
          </a:p>
          <a:p>
            <a:r>
              <a:rPr lang="en-IE" sz="1400" dirty="0" smtClean="0">
                <a:solidFill>
                  <a:srgbClr val="0F5494"/>
                </a:solidFill>
              </a:rPr>
              <a:t>Grants</a:t>
            </a:r>
          </a:p>
          <a:p>
            <a:r>
              <a:rPr lang="en-IE" sz="1400" dirty="0" smtClean="0">
                <a:solidFill>
                  <a:srgbClr val="0F5494"/>
                </a:solidFill>
              </a:rPr>
              <a:t>Blending</a:t>
            </a:r>
          </a:p>
          <a:p>
            <a:r>
              <a:rPr lang="en-IE" sz="1400" dirty="0" smtClean="0">
                <a:solidFill>
                  <a:srgbClr val="0F5494"/>
                </a:solidFill>
              </a:rPr>
              <a:t>EFSD Guarantees</a:t>
            </a:r>
            <a:endParaRPr lang="en-US" sz="1400" dirty="0" err="1" smtClean="0">
              <a:solidFill>
                <a:srgbClr val="0F549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6135" y="5652722"/>
            <a:ext cx="24482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solidFill>
                  <a:srgbClr val="0F5494"/>
                </a:solidFill>
              </a:rPr>
              <a:t>Mainstreaming</a:t>
            </a:r>
          </a:p>
          <a:p>
            <a:r>
              <a:rPr lang="en-IE" sz="1400" b="0" dirty="0" smtClean="0">
                <a:solidFill>
                  <a:srgbClr val="0F5494"/>
                </a:solidFill>
              </a:rPr>
              <a:t>Mapping of over </a:t>
            </a:r>
            <a:br>
              <a:rPr lang="en-IE" sz="1400" b="0" dirty="0" smtClean="0">
                <a:solidFill>
                  <a:srgbClr val="0F5494"/>
                </a:solidFill>
              </a:rPr>
            </a:br>
            <a:r>
              <a:rPr lang="en-IE" sz="1400" b="1" dirty="0" smtClean="0">
                <a:solidFill>
                  <a:srgbClr val="FFC000"/>
                </a:solidFill>
              </a:rPr>
              <a:t>200 DEVCO projects </a:t>
            </a:r>
          </a:p>
          <a:p>
            <a:r>
              <a:rPr lang="en-IE" sz="1400" b="0" dirty="0" smtClean="0">
                <a:solidFill>
                  <a:srgbClr val="0F5494"/>
                </a:solidFill>
              </a:rPr>
              <a:t>with digital components  </a:t>
            </a:r>
            <a:endParaRPr lang="en-US" sz="1400" b="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48263" y="1281609"/>
            <a:ext cx="6174963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kern="0" dirty="0" smtClean="0"/>
              <a:t>Thematic Support</a:t>
            </a: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2400" kern="0" dirty="0" smtClean="0">
                <a:solidFill>
                  <a:srgbClr val="FFC000"/>
                </a:solidFill>
              </a:rPr>
              <a:t>DEVCO HQ and EU Delegations</a:t>
            </a:r>
            <a:endParaRPr lang="en-US" sz="2400" kern="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8187" y="2348880"/>
            <a:ext cx="871296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F5494"/>
                </a:solidFill>
              </a:rPr>
              <a:t>TRAINING MODULES</a:t>
            </a:r>
          </a:p>
          <a:p>
            <a:r>
              <a:rPr lang="en-US" sz="1400" b="0" dirty="0">
                <a:solidFill>
                  <a:srgbClr val="0F5494"/>
                </a:solidFill>
              </a:rPr>
              <a:t>Introduction to </a:t>
            </a:r>
            <a:r>
              <a:rPr lang="en-US" sz="1400" b="0" dirty="0" err="1">
                <a:solidFill>
                  <a:srgbClr val="0F5494"/>
                </a:solidFill>
              </a:rPr>
              <a:t>digitalisation</a:t>
            </a:r>
            <a:r>
              <a:rPr lang="en-US" sz="1400" b="0" dirty="0">
                <a:solidFill>
                  <a:srgbClr val="0F5494"/>
                </a:solidFill>
              </a:rPr>
              <a:t> 				</a:t>
            </a:r>
            <a:r>
              <a:rPr lang="en-US" sz="1400" b="0" dirty="0" smtClean="0">
                <a:solidFill>
                  <a:srgbClr val="0F5494"/>
                </a:solidFill>
              </a:rPr>
              <a:t>May </a:t>
            </a:r>
            <a:r>
              <a:rPr lang="en-US" sz="1400" b="0" dirty="0">
                <a:solidFill>
                  <a:srgbClr val="0F5494"/>
                </a:solidFill>
              </a:rPr>
              <a:t>and July 2019</a:t>
            </a:r>
          </a:p>
          <a:p>
            <a:r>
              <a:rPr lang="en-US" sz="1400" b="0" dirty="0" err="1">
                <a:solidFill>
                  <a:srgbClr val="0F5494"/>
                </a:solidFill>
              </a:rPr>
              <a:t>Digitalisation</a:t>
            </a:r>
            <a:r>
              <a:rPr lang="en-US" sz="1400" b="0" dirty="0">
                <a:solidFill>
                  <a:srgbClr val="0F5494"/>
                </a:solidFill>
              </a:rPr>
              <a:t> for Agriculture 				</a:t>
            </a:r>
            <a:r>
              <a:rPr lang="en-US" sz="1400" b="0" dirty="0" smtClean="0">
                <a:solidFill>
                  <a:srgbClr val="0F5494"/>
                </a:solidFill>
              </a:rPr>
              <a:t>October </a:t>
            </a:r>
            <a:r>
              <a:rPr lang="en-US" sz="1400" b="0" dirty="0">
                <a:solidFill>
                  <a:srgbClr val="0F5494"/>
                </a:solidFill>
              </a:rPr>
              <a:t>2019</a:t>
            </a:r>
          </a:p>
          <a:p>
            <a:r>
              <a:rPr lang="en-US" sz="1400" b="0" dirty="0" err="1">
                <a:solidFill>
                  <a:srgbClr val="0F5494"/>
                </a:solidFill>
              </a:rPr>
              <a:t>Digitalisation</a:t>
            </a:r>
            <a:r>
              <a:rPr lang="en-US" sz="1400" b="0" dirty="0">
                <a:solidFill>
                  <a:srgbClr val="0F5494"/>
                </a:solidFill>
              </a:rPr>
              <a:t> Infrastructure 				</a:t>
            </a:r>
            <a:r>
              <a:rPr lang="en-US" sz="1400" b="0" dirty="0" smtClean="0">
                <a:solidFill>
                  <a:srgbClr val="0F5494"/>
                </a:solidFill>
              </a:rPr>
              <a:t>December </a:t>
            </a:r>
            <a:r>
              <a:rPr lang="en-US" sz="1400" b="0" dirty="0">
                <a:solidFill>
                  <a:srgbClr val="0F5494"/>
                </a:solidFill>
              </a:rPr>
              <a:t>2019</a:t>
            </a:r>
          </a:p>
          <a:p>
            <a:r>
              <a:rPr lang="en-US" sz="1400" b="0" dirty="0" err="1">
                <a:solidFill>
                  <a:srgbClr val="0F5494"/>
                </a:solidFill>
              </a:rPr>
              <a:t>Digitalisation</a:t>
            </a:r>
            <a:r>
              <a:rPr lang="en-US" sz="1400" b="0" dirty="0">
                <a:solidFill>
                  <a:srgbClr val="0F5494"/>
                </a:solidFill>
              </a:rPr>
              <a:t> for Human Development 			</a:t>
            </a:r>
            <a:r>
              <a:rPr lang="en-US" sz="1400" b="0" dirty="0" smtClean="0">
                <a:solidFill>
                  <a:srgbClr val="0F5494"/>
                </a:solidFill>
              </a:rPr>
              <a:t>Foreseen </a:t>
            </a:r>
            <a:r>
              <a:rPr lang="en-US" sz="1400" b="0" dirty="0">
                <a:solidFill>
                  <a:srgbClr val="0F5494"/>
                </a:solidFill>
              </a:rPr>
              <a:t>for April 2020</a:t>
            </a:r>
          </a:p>
          <a:p>
            <a:endParaRPr lang="en-US" sz="1400" b="1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0F5494"/>
                </a:solidFill>
              </a:rPr>
              <a:t>D4D </a:t>
            </a:r>
            <a:r>
              <a:rPr lang="en-US" sz="1400" b="1" dirty="0">
                <a:solidFill>
                  <a:srgbClr val="0F5494"/>
                </a:solidFill>
              </a:rPr>
              <a:t>TOOLKIT FOR DELEGATIONS </a:t>
            </a:r>
            <a:r>
              <a:rPr lang="en-US" sz="1400" b="0" dirty="0">
                <a:solidFill>
                  <a:srgbClr val="0F5494"/>
                </a:solidFill>
              </a:rPr>
              <a:t>			</a:t>
            </a:r>
            <a:r>
              <a:rPr lang="en-US" sz="1400" b="0" dirty="0" smtClean="0">
                <a:solidFill>
                  <a:srgbClr val="0F5494"/>
                </a:solidFill>
              </a:rPr>
              <a:t>Under </a:t>
            </a:r>
            <a:r>
              <a:rPr lang="en-US" sz="1400" b="0" dirty="0">
                <a:solidFill>
                  <a:srgbClr val="0F5494"/>
                </a:solidFill>
              </a:rPr>
              <a:t>preparation </a:t>
            </a:r>
          </a:p>
          <a:p>
            <a:endParaRPr lang="en-US" sz="1400" b="1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0F5494"/>
                </a:solidFill>
              </a:rPr>
              <a:t>PREPARATION </a:t>
            </a:r>
            <a:r>
              <a:rPr lang="en-US" sz="1400" b="1" dirty="0">
                <a:solidFill>
                  <a:srgbClr val="0F5494"/>
                </a:solidFill>
              </a:rPr>
              <a:t>OF SPECIFIC GUIDELINES </a:t>
            </a:r>
            <a:r>
              <a:rPr lang="en-US" sz="1400" b="0" dirty="0">
                <a:solidFill>
                  <a:srgbClr val="0F5494"/>
                </a:solidFill>
              </a:rPr>
              <a:t>		</a:t>
            </a:r>
            <a:r>
              <a:rPr lang="en-US" sz="1400" b="0" dirty="0" smtClean="0">
                <a:solidFill>
                  <a:srgbClr val="0F5494"/>
                </a:solidFill>
              </a:rPr>
              <a:t>3 completed, others foreseen</a:t>
            </a:r>
            <a:endParaRPr lang="en-US" sz="1400" b="0" dirty="0">
              <a:solidFill>
                <a:srgbClr val="0F5494"/>
              </a:solidFill>
            </a:endParaRPr>
          </a:p>
          <a:p>
            <a:r>
              <a:rPr lang="en-US" sz="1400" b="0" dirty="0">
                <a:solidFill>
                  <a:srgbClr val="0F5494"/>
                </a:solidFill>
              </a:rPr>
              <a:t>eGovernance, </a:t>
            </a:r>
            <a:r>
              <a:rPr lang="en-US" sz="1400" b="0" dirty="0" err="1">
                <a:solidFill>
                  <a:srgbClr val="0F5494"/>
                </a:solidFill>
              </a:rPr>
              <a:t>eAgriculture</a:t>
            </a:r>
            <a:r>
              <a:rPr lang="en-US" sz="1400" b="0" dirty="0">
                <a:solidFill>
                  <a:srgbClr val="0F5494"/>
                </a:solidFill>
              </a:rPr>
              <a:t>, </a:t>
            </a:r>
            <a:r>
              <a:rPr lang="en-US" sz="1400" b="0" dirty="0" err="1">
                <a:solidFill>
                  <a:srgbClr val="0F5494"/>
                </a:solidFill>
              </a:rPr>
              <a:t>eEducation</a:t>
            </a:r>
            <a:r>
              <a:rPr lang="en-US" sz="1400" b="0" dirty="0">
                <a:solidFill>
                  <a:srgbClr val="0F5494"/>
                </a:solidFill>
              </a:rPr>
              <a:t>	</a:t>
            </a:r>
            <a:r>
              <a:rPr lang="en-US" sz="1400" b="0" dirty="0" smtClean="0">
                <a:solidFill>
                  <a:srgbClr val="0F5494"/>
                </a:solidFill>
              </a:rPr>
              <a:t>		</a:t>
            </a:r>
          </a:p>
          <a:p>
            <a:endParaRPr lang="en-US" sz="1400" b="0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0F5494"/>
                </a:solidFill>
              </a:rPr>
              <a:t>STUDY </a:t>
            </a:r>
            <a:r>
              <a:rPr lang="en-US" sz="1400" b="1" dirty="0">
                <a:solidFill>
                  <a:srgbClr val="0F5494"/>
                </a:solidFill>
              </a:rPr>
              <a:t>ON THE GENDER DIGITAL DIVIDE IN AFRICA</a:t>
            </a:r>
            <a:r>
              <a:rPr lang="en-US" sz="1400" b="0" dirty="0">
                <a:solidFill>
                  <a:srgbClr val="0F5494"/>
                </a:solidFill>
              </a:rPr>
              <a:t>	</a:t>
            </a:r>
            <a:r>
              <a:rPr lang="en-US" sz="1400" b="0" dirty="0" smtClean="0">
                <a:solidFill>
                  <a:srgbClr val="0F5494"/>
                </a:solidFill>
              </a:rPr>
              <a:t>Ongoing</a:t>
            </a:r>
            <a:endParaRPr lang="en-US" sz="1400" b="0" dirty="0">
              <a:solidFill>
                <a:srgbClr val="0F5494"/>
              </a:solidFill>
            </a:endParaRPr>
          </a:p>
          <a:p>
            <a:endParaRPr lang="en-US" sz="1400" b="0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0F5494"/>
                </a:solidFill>
              </a:rPr>
              <a:t>DIGITAL </a:t>
            </a:r>
            <a:r>
              <a:rPr lang="en-US" sz="1400" b="1" dirty="0">
                <a:solidFill>
                  <a:srgbClr val="0F5494"/>
                </a:solidFill>
              </a:rPr>
              <a:t>INTERNAL </a:t>
            </a:r>
            <a:r>
              <a:rPr lang="en-US" sz="1400" b="1" dirty="0" smtClean="0">
                <a:solidFill>
                  <a:srgbClr val="0F5494"/>
                </a:solidFill>
              </a:rPr>
              <a:t>MARKER</a:t>
            </a:r>
            <a:r>
              <a:rPr lang="en-US" sz="1400" b="1" dirty="0">
                <a:solidFill>
                  <a:srgbClr val="0F5494"/>
                </a:solidFill>
              </a:rPr>
              <a:t>	</a:t>
            </a:r>
            <a:r>
              <a:rPr lang="en-US" sz="1400" b="0" dirty="0">
                <a:solidFill>
                  <a:srgbClr val="0F5494"/>
                </a:solidFill>
              </a:rPr>
              <a:t>	</a:t>
            </a:r>
            <a:r>
              <a:rPr lang="en-US" sz="1400" b="0" dirty="0" smtClean="0">
                <a:solidFill>
                  <a:srgbClr val="0F5494"/>
                </a:solidFill>
              </a:rPr>
              <a:t>	Starting </a:t>
            </a:r>
            <a:r>
              <a:rPr lang="en-US" sz="1400" b="0" dirty="0">
                <a:solidFill>
                  <a:srgbClr val="0F5494"/>
                </a:solidFill>
              </a:rPr>
              <a:t>in January 2020</a:t>
            </a:r>
          </a:p>
          <a:p>
            <a:endParaRPr lang="en-US" sz="1400" b="0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0F5494"/>
                </a:solidFill>
              </a:rPr>
              <a:t>RESULTS </a:t>
            </a:r>
            <a:r>
              <a:rPr lang="en-US" sz="1400" b="1" dirty="0">
                <a:solidFill>
                  <a:srgbClr val="0F5494"/>
                </a:solidFill>
              </a:rPr>
              <a:t>FRAMEWORK ON DIGITALISATION</a:t>
            </a:r>
            <a:r>
              <a:rPr lang="en-US" sz="1400" b="0" dirty="0">
                <a:solidFill>
                  <a:srgbClr val="0F5494"/>
                </a:solidFill>
              </a:rPr>
              <a:t>		</a:t>
            </a:r>
            <a:r>
              <a:rPr lang="en-US" sz="1400" b="0" dirty="0" smtClean="0">
                <a:solidFill>
                  <a:srgbClr val="0F5494"/>
                </a:solidFill>
              </a:rPr>
              <a:t>Completed</a:t>
            </a:r>
            <a:endParaRPr lang="en-US" sz="1400" b="0" dirty="0">
              <a:solidFill>
                <a:srgbClr val="0F5494"/>
              </a:solidFill>
            </a:endParaRPr>
          </a:p>
          <a:p>
            <a:endParaRPr lang="en-US" sz="1400" b="0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0F5494"/>
                </a:solidFill>
              </a:rPr>
              <a:t>SUPPORT </a:t>
            </a:r>
            <a:r>
              <a:rPr lang="en-US" sz="1400" b="1" dirty="0">
                <a:solidFill>
                  <a:srgbClr val="0F5494"/>
                </a:solidFill>
              </a:rPr>
              <a:t>AT </a:t>
            </a:r>
            <a:r>
              <a:rPr lang="en-US" sz="1400" b="1" dirty="0" smtClean="0">
                <a:solidFill>
                  <a:srgbClr val="0F5494"/>
                </a:solidFill>
              </a:rPr>
              <a:t>COUNTRY-LEVEL</a:t>
            </a:r>
            <a:r>
              <a:rPr lang="en-US" sz="1400" b="0" dirty="0" smtClean="0">
                <a:solidFill>
                  <a:srgbClr val="0F5494"/>
                </a:solidFill>
              </a:rPr>
              <a:t>			Ongoing </a:t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400" b="0" dirty="0" err="1" smtClean="0">
                <a:solidFill>
                  <a:srgbClr val="0F5494"/>
                </a:solidFill>
              </a:rPr>
              <a:t>ToR</a:t>
            </a:r>
            <a:r>
              <a:rPr lang="en-US" sz="1400" b="0" dirty="0">
                <a:solidFill>
                  <a:srgbClr val="0F5494"/>
                </a:solidFill>
              </a:rPr>
              <a:t>, Studies and </a:t>
            </a:r>
            <a:r>
              <a:rPr lang="en-US" sz="1400" b="0" dirty="0" smtClean="0">
                <a:solidFill>
                  <a:srgbClr val="0F5494"/>
                </a:solidFill>
              </a:rPr>
              <a:t>TA</a:t>
            </a:r>
            <a:r>
              <a:rPr lang="en-US" sz="1400" b="0" dirty="0">
                <a:solidFill>
                  <a:srgbClr val="0F5494"/>
                </a:solidFill>
              </a:rPr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21" y="993117"/>
            <a:ext cx="3182498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0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29208" y="3356731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IE" kern="0" smtClean="0"/>
              <a:t>Thank you for your attention!</a:t>
            </a:r>
            <a:endParaRPr lang="en-US" kern="0" dirty="0"/>
          </a:p>
        </p:txBody>
      </p:sp>
      <p:sp>
        <p:nvSpPr>
          <p:cNvPr id="3" name="Rounded Rectangle 2"/>
          <p:cNvSpPr/>
          <p:nvPr/>
        </p:nvSpPr>
        <p:spPr>
          <a:xfrm>
            <a:off x="323528" y="2204864"/>
            <a:ext cx="8640960" cy="3240361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402212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32883" y="1920618"/>
            <a:ext cx="5873045" cy="2935757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180528" y="1216382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/>
              <a:t>Why Digital for Development?</a:t>
            </a:r>
            <a:endParaRPr lang="en-GB" kern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052" t="12974"/>
          <a:stretch/>
        </p:blipFill>
        <p:spPr>
          <a:xfrm>
            <a:off x="422774" y="2300147"/>
            <a:ext cx="4320480" cy="2448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6585" y="2009080"/>
            <a:ext cx="6120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0" dirty="0" smtClean="0">
                <a:solidFill>
                  <a:srgbClr val="0F5494"/>
                </a:solidFill>
              </a:rPr>
              <a:t>The number of </a:t>
            </a:r>
            <a:r>
              <a:rPr lang="en-IE" sz="1400" b="1" dirty="0" smtClean="0">
                <a:solidFill>
                  <a:srgbClr val="FFC000"/>
                </a:solidFill>
              </a:rPr>
              <a:t>internet users </a:t>
            </a:r>
            <a:r>
              <a:rPr lang="en-IE" sz="1400" b="0" dirty="0" smtClean="0">
                <a:solidFill>
                  <a:srgbClr val="0F5494"/>
                </a:solidFill>
              </a:rPr>
              <a:t>worldwide</a:t>
            </a:r>
            <a:r>
              <a:rPr lang="en-IE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IE" sz="1400" b="0" dirty="0" smtClean="0">
                <a:solidFill>
                  <a:srgbClr val="0F5494"/>
                </a:solidFill>
              </a:rPr>
              <a:t>keeps growing</a:t>
            </a:r>
            <a:endParaRPr lang="en-US" sz="1400" b="0" dirty="0" err="1" smtClean="0">
              <a:solidFill>
                <a:srgbClr val="0F5494"/>
              </a:solidFill>
            </a:endParaRP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627C58E3-F044-1941-9077-2522624C1D2B}"/>
              </a:ext>
            </a:extLst>
          </p:cNvPr>
          <p:cNvSpPr txBox="1"/>
          <p:nvPr/>
        </p:nvSpPr>
        <p:spPr>
          <a:xfrm>
            <a:off x="1475656" y="5183158"/>
            <a:ext cx="39288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400" b="0" dirty="0">
                <a:solidFill>
                  <a:srgbClr val="0F5494"/>
                </a:solidFill>
              </a:rPr>
              <a:t>Productivity in developing countries could increase by up to </a:t>
            </a:r>
            <a:r>
              <a:rPr lang="en" sz="1400" b="1" dirty="0">
                <a:solidFill>
                  <a:srgbClr val="FFC000"/>
                </a:solidFill>
              </a:rPr>
              <a:t>25% </a:t>
            </a:r>
            <a:r>
              <a:rPr lang="en" sz="1400" b="0" dirty="0">
                <a:solidFill>
                  <a:srgbClr val="0F5494"/>
                </a:solidFill>
              </a:rPr>
              <a:t>in the long </a:t>
            </a:r>
            <a:r>
              <a:rPr lang="en" sz="1400" b="0" dirty="0" smtClean="0">
                <a:solidFill>
                  <a:srgbClr val="0F5494"/>
                </a:solidFill>
              </a:rPr>
              <a:t>term, </a:t>
            </a:r>
            <a:r>
              <a:rPr lang="en" sz="1400" b="0" dirty="0">
                <a:solidFill>
                  <a:srgbClr val="0F5494"/>
                </a:solidFill>
              </a:rPr>
              <a:t>if access to the Internet would be at the level of industrialized countries. </a:t>
            </a:r>
            <a:endParaRPr lang="en" sz="1400" b="0" dirty="0" smtClean="0">
              <a:solidFill>
                <a:srgbClr val="0F5494"/>
              </a:solidFill>
            </a:endParaRPr>
          </a:p>
          <a:p>
            <a:r>
              <a:rPr lang="en" sz="1400" b="0" dirty="0" smtClean="0">
                <a:solidFill>
                  <a:srgbClr val="0F5494"/>
                </a:solidFill>
              </a:rPr>
              <a:t>This </a:t>
            </a:r>
            <a:r>
              <a:rPr lang="en" sz="1400" b="0" dirty="0">
                <a:solidFill>
                  <a:srgbClr val="0F5494"/>
                </a:solidFill>
              </a:rPr>
              <a:t>would create </a:t>
            </a:r>
            <a:r>
              <a:rPr lang="en" sz="1400" b="1" dirty="0">
                <a:solidFill>
                  <a:srgbClr val="FFC000"/>
                </a:solidFill>
              </a:rPr>
              <a:t>140 million </a:t>
            </a:r>
            <a:r>
              <a:rPr lang="en" sz="1400" b="0" dirty="0">
                <a:solidFill>
                  <a:srgbClr val="0F5494"/>
                </a:solidFill>
              </a:rPr>
              <a:t>jobs.</a:t>
            </a:r>
            <a:endParaRPr lang="de-DE" sz="1400" b="0" dirty="0">
              <a:solidFill>
                <a:srgbClr val="0F5494"/>
              </a:solidFill>
            </a:endParaRPr>
          </a:p>
        </p:txBody>
      </p:sp>
      <p:pic>
        <p:nvPicPr>
          <p:cNvPr id="11" name="Grafik 9" descr="Aufwärtstrend">
            <a:extLst>
              <a:ext uri="{FF2B5EF4-FFF2-40B4-BE49-F238E27FC236}">
                <a16:creationId xmlns:a16="http://schemas.microsoft.com/office/drawing/2014/main" id="{E74073DD-32BD-0E4A-AE84-F787402406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2774" y="5291114"/>
            <a:ext cx="1152128" cy="1152128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3761" y="2298541"/>
            <a:ext cx="1241586" cy="158964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54715" y="5131048"/>
            <a:ext cx="5049017" cy="1371538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3493" y="2591657"/>
            <a:ext cx="2232579" cy="245525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04071" y="2110174"/>
            <a:ext cx="2501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 smtClean="0">
                <a:solidFill>
                  <a:srgbClr val="FFC000"/>
                </a:solidFill>
              </a:rPr>
              <a:t>Sub-Saharan Africa</a:t>
            </a:r>
            <a:endParaRPr lang="en-US" sz="1600" b="1" dirty="0" err="1" smtClean="0">
              <a:solidFill>
                <a:srgbClr val="FFC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293960" y="1915781"/>
            <a:ext cx="2611646" cy="4394763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17" name="Textfeld 10">
            <a:extLst>
              <a:ext uri="{FF2B5EF4-FFF2-40B4-BE49-F238E27FC236}">
                <a16:creationId xmlns:a16="http://schemas.microsoft.com/office/drawing/2014/main" id="{627C58E3-F044-1941-9077-2522624C1D2B}"/>
              </a:ext>
            </a:extLst>
          </p:cNvPr>
          <p:cNvSpPr txBox="1"/>
          <p:nvPr/>
        </p:nvSpPr>
        <p:spPr>
          <a:xfrm>
            <a:off x="6494558" y="5212777"/>
            <a:ext cx="2276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400" b="0" dirty="0" smtClean="0">
                <a:solidFill>
                  <a:srgbClr val="0F5494"/>
                </a:solidFill>
              </a:rPr>
              <a:t>Growing potential for increased access to public digital services and financial inclusion</a:t>
            </a:r>
            <a:endParaRPr lang="de-DE" sz="1400" b="0" dirty="0">
              <a:solidFill>
                <a:srgbClr val="0F5494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/>
          <a:srcRect l="8898" t="20553" b="7721"/>
          <a:stretch/>
        </p:blipFill>
        <p:spPr>
          <a:xfrm>
            <a:off x="4559253" y="3931462"/>
            <a:ext cx="1176094" cy="78328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896031" y="5031425"/>
            <a:ext cx="942336" cy="199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700" b="0" dirty="0" smtClean="0">
                <a:solidFill>
                  <a:srgbClr val="0F5494"/>
                </a:solidFill>
              </a:rPr>
              <a:t>Source</a:t>
            </a:r>
            <a:r>
              <a:rPr lang="en-IE" sz="700" b="0" dirty="0">
                <a:solidFill>
                  <a:srgbClr val="0F5494"/>
                </a:solidFill>
              </a:rPr>
              <a:t>: </a:t>
            </a:r>
            <a:r>
              <a:rPr lang="en-IE" sz="700" dirty="0" smtClean="0"/>
              <a:t>GSMA</a:t>
            </a:r>
            <a:endParaRPr lang="en-US" sz="700" b="0" dirty="0">
              <a:solidFill>
                <a:srgbClr val="0F549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06008" y="6278656"/>
            <a:ext cx="94233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700" b="0" dirty="0" smtClean="0">
                <a:solidFill>
                  <a:srgbClr val="0F5494"/>
                </a:solidFill>
              </a:rPr>
              <a:t>Source</a:t>
            </a:r>
            <a:r>
              <a:rPr lang="en-IE" sz="700" b="0" dirty="0">
                <a:solidFill>
                  <a:srgbClr val="0F5494"/>
                </a:solidFill>
              </a:rPr>
              <a:t>: </a:t>
            </a:r>
            <a:r>
              <a:rPr lang="en-IE" sz="700" dirty="0" smtClean="0"/>
              <a:t>Deloitte</a:t>
            </a:r>
            <a:endParaRPr lang="en-US" sz="700" b="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0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266623" y="1131227"/>
            <a:ext cx="45703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kern="0" dirty="0" smtClean="0"/>
              <a:t>The digital divide</a:t>
            </a:r>
            <a:endParaRPr lang="en-US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6201648" y="5653696"/>
            <a:ext cx="1961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800" b="1" dirty="0" smtClean="0">
                <a:solidFill>
                  <a:srgbClr val="FFC000"/>
                </a:solidFill>
              </a:rPr>
              <a:t>Africa</a:t>
            </a:r>
            <a:r>
              <a:rPr lang="en-IE" sz="1400" b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en-IE" sz="1400" b="0" dirty="0" smtClean="0">
                <a:solidFill>
                  <a:srgbClr val="0F5494"/>
                </a:solidFill>
              </a:rPr>
              <a:t>is the region with the lowest internet usage rates</a:t>
            </a:r>
            <a:endParaRPr lang="en-US" sz="1400" b="0" dirty="0" err="1" smtClean="0">
              <a:solidFill>
                <a:srgbClr val="0F5494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040" y="5658174"/>
            <a:ext cx="970344" cy="10203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80785" y="1459604"/>
            <a:ext cx="3499741" cy="306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400" dirty="0" smtClean="0"/>
              <a:t>Internet users by region and status</a:t>
            </a:r>
            <a:endParaRPr lang="en-US" sz="14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84974685"/>
              </p:ext>
            </p:extLst>
          </p:nvPr>
        </p:nvGraphicFramePr>
        <p:xfrm>
          <a:off x="4796882" y="1690673"/>
          <a:ext cx="2811711" cy="1812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82693" y="2196411"/>
            <a:ext cx="12241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600" b="1" dirty="0" smtClean="0">
                <a:solidFill>
                  <a:srgbClr val="FFC000"/>
                </a:solidFill>
              </a:rPr>
              <a:t>87%</a:t>
            </a:r>
            <a:r>
              <a:rPr lang="en-IE" sz="2400" b="0" dirty="0" smtClean="0">
                <a:solidFill>
                  <a:srgbClr val="0F5494"/>
                </a:solidFill>
              </a:rPr>
              <a:t/>
            </a:r>
            <a:br>
              <a:rPr lang="en-IE" sz="2400" b="0" dirty="0" smtClean="0">
                <a:solidFill>
                  <a:srgbClr val="0F5494"/>
                </a:solidFill>
              </a:rPr>
            </a:br>
            <a:r>
              <a:rPr lang="en-IE" sz="1200" b="0" dirty="0" smtClean="0">
                <a:solidFill>
                  <a:srgbClr val="0F5494"/>
                </a:solidFill>
              </a:rPr>
              <a:t>DEVELOPED COUNTRIES</a:t>
            </a:r>
            <a:endParaRPr lang="en-US" sz="1200" b="0" dirty="0" err="1" smtClean="0">
              <a:solidFill>
                <a:srgbClr val="0F5494"/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580850810"/>
              </p:ext>
            </p:extLst>
          </p:nvPr>
        </p:nvGraphicFramePr>
        <p:xfrm>
          <a:off x="6065440" y="2596714"/>
          <a:ext cx="2811711" cy="1812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255498" y="3160915"/>
            <a:ext cx="12241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600" b="1" dirty="0" smtClean="0">
                <a:solidFill>
                  <a:srgbClr val="FFC000"/>
                </a:solidFill>
              </a:rPr>
              <a:t>47%</a:t>
            </a:r>
            <a:r>
              <a:rPr lang="en-IE" sz="2400" b="1" dirty="0" smtClean="0">
                <a:solidFill>
                  <a:srgbClr val="FFD624"/>
                </a:solidFill>
              </a:rPr>
              <a:t/>
            </a:r>
            <a:br>
              <a:rPr lang="en-IE" sz="2400" b="1" dirty="0" smtClean="0">
                <a:solidFill>
                  <a:srgbClr val="FFD624"/>
                </a:solidFill>
              </a:rPr>
            </a:br>
            <a:r>
              <a:rPr lang="en-IE" sz="1200" b="0" dirty="0" smtClean="0">
                <a:solidFill>
                  <a:srgbClr val="0F5494"/>
                </a:solidFill>
              </a:rPr>
              <a:t>DEVELOPING COUNTRIES</a:t>
            </a:r>
            <a:endParaRPr lang="en-US" sz="1200" b="0" dirty="0" err="1" smtClean="0">
              <a:solidFill>
                <a:srgbClr val="0F5494"/>
              </a:solidFill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426955572"/>
              </p:ext>
            </p:extLst>
          </p:nvPr>
        </p:nvGraphicFramePr>
        <p:xfrm>
          <a:off x="4686704" y="3411500"/>
          <a:ext cx="2811711" cy="1812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851272" y="4070242"/>
            <a:ext cx="12241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600" b="1" dirty="0" smtClean="0">
                <a:solidFill>
                  <a:srgbClr val="FFC000"/>
                </a:solidFill>
              </a:rPr>
              <a:t>19%</a:t>
            </a:r>
            <a:r>
              <a:rPr lang="en-IE" sz="2400" b="0" dirty="0" smtClean="0">
                <a:solidFill>
                  <a:srgbClr val="0F5494"/>
                </a:solidFill>
              </a:rPr>
              <a:t/>
            </a:r>
            <a:br>
              <a:rPr lang="en-IE" sz="2400" b="0" dirty="0" smtClean="0">
                <a:solidFill>
                  <a:srgbClr val="0F5494"/>
                </a:solidFill>
              </a:rPr>
            </a:br>
            <a:r>
              <a:rPr lang="en-IE" sz="1200" b="0" dirty="0" smtClean="0">
                <a:solidFill>
                  <a:srgbClr val="0F5494"/>
                </a:solidFill>
              </a:rPr>
              <a:t>LDCs</a:t>
            </a:r>
            <a:endParaRPr lang="en-US" sz="1200" b="0" dirty="0" err="1" smtClean="0">
              <a:solidFill>
                <a:srgbClr val="0F5494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726047" y="1884387"/>
            <a:ext cx="5784304" cy="4777838"/>
            <a:chOff x="4375244" y="742667"/>
            <a:chExt cx="5784304" cy="4863798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273408E0-1D8D-4017-AD06-16A16772735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09036024"/>
                </p:ext>
              </p:extLst>
            </p:nvPr>
          </p:nvGraphicFramePr>
          <p:xfrm>
            <a:off x="4375244" y="1313398"/>
            <a:ext cx="5784304" cy="35599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pic>
          <p:nvPicPr>
            <p:cNvPr id="14" name="Graphic 17" descr="Group success">
              <a:extLst>
                <a:ext uri="{FF2B5EF4-FFF2-40B4-BE49-F238E27FC236}">
                  <a16:creationId xmlns:a16="http://schemas.microsoft.com/office/drawing/2014/main" id="{87EBFB6F-783D-4F1F-A6B7-7455E72D8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 trans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413094" y="1799322"/>
              <a:ext cx="1012952" cy="1012952"/>
            </a:xfrm>
            <a:prstGeom prst="rect">
              <a:avLst/>
            </a:prstGeom>
          </p:spPr>
        </p:pic>
        <p:pic>
          <p:nvPicPr>
            <p:cNvPr id="15" name="Graphic 19" descr="Group">
              <a:extLst>
                <a:ext uri="{FF2B5EF4-FFF2-40B4-BE49-F238E27FC236}">
                  <a16:creationId xmlns:a16="http://schemas.microsoft.com/office/drawing/2014/main" id="{BE16F796-E1DE-49D6-9817-FD2E8B771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Photocopy trans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955890" y="2102188"/>
              <a:ext cx="1064724" cy="1064724"/>
            </a:xfrm>
            <a:prstGeom prst="rect">
              <a:avLst/>
            </a:prstGeom>
            <a:noFill/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1A796DC-0694-4650-B21F-A0031093AA50}"/>
                </a:ext>
              </a:extLst>
            </p:cNvPr>
            <p:cNvSpPr/>
            <p:nvPr/>
          </p:nvSpPr>
          <p:spPr>
            <a:xfrm>
              <a:off x="7155763" y="2716474"/>
              <a:ext cx="184730" cy="12618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indent="0" algn="ctr">
                <a:buClrTx/>
                <a:buNone/>
              </a:pPr>
              <a:endParaRPr lang="de-DE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E6484E2-AD98-4B32-81A3-EAA2D4AF1270}"/>
                </a:ext>
              </a:extLst>
            </p:cNvPr>
            <p:cNvSpPr/>
            <p:nvPr/>
          </p:nvSpPr>
          <p:spPr>
            <a:xfrm>
              <a:off x="6771501" y="742667"/>
              <a:ext cx="2296138" cy="78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spcBef>
                  <a:spcPct val="20000"/>
                </a:spcBef>
              </a:pPr>
              <a:r>
                <a:rPr lang="de-DE" sz="1800" b="1" dirty="0">
                  <a:solidFill>
                    <a:srgbClr val="FFC000"/>
                  </a:solidFill>
                  <a:latin typeface="Verdana"/>
                </a:rPr>
                <a:t>A</a:t>
              </a:r>
              <a:r>
                <a:rPr lang="de-DE" sz="1800" b="1" dirty="0" smtClean="0">
                  <a:solidFill>
                    <a:srgbClr val="FFC000"/>
                  </a:solidFill>
                  <a:latin typeface="Verdana"/>
                </a:rPr>
                <a:t>ccess</a:t>
              </a:r>
              <a:r>
                <a:rPr lang="de-DE" sz="1800" b="1" dirty="0">
                  <a:solidFill>
                    <a:srgbClr val="FFC000"/>
                  </a:solidFill>
                  <a:latin typeface="Verdana"/>
                </a:rPr>
                <a:t/>
              </a:r>
              <a:br>
                <a:rPr lang="de-DE" sz="1800" b="1" dirty="0">
                  <a:solidFill>
                    <a:srgbClr val="FFC000"/>
                  </a:solidFill>
                  <a:latin typeface="Verdana"/>
                </a:rPr>
              </a:br>
              <a:r>
                <a:rPr lang="de-DE" b="0" dirty="0" err="1" smtClean="0">
                  <a:solidFill>
                    <a:srgbClr val="0F5494"/>
                  </a:solidFill>
                  <a:latin typeface="Verdana"/>
                </a:rPr>
                <a:t>access</a:t>
              </a:r>
              <a:r>
                <a:rPr lang="de-DE" b="0" dirty="0" smtClean="0">
                  <a:solidFill>
                    <a:srgbClr val="0F5494"/>
                  </a:solidFill>
                  <a:latin typeface="Verdana"/>
                </a:rPr>
                <a:t> </a:t>
              </a:r>
              <a:r>
                <a:rPr lang="de-DE" b="0" dirty="0" err="1">
                  <a:solidFill>
                    <a:srgbClr val="0F5494"/>
                  </a:solidFill>
                  <a:latin typeface="Verdana"/>
                </a:rPr>
                <a:t>to</a:t>
              </a:r>
              <a:r>
                <a:rPr lang="de-DE" b="0" dirty="0">
                  <a:solidFill>
                    <a:srgbClr val="0F5494"/>
                  </a:solidFill>
                  <a:latin typeface="Verdana"/>
                </a:rPr>
                <a:t> </a:t>
              </a:r>
              <a:r>
                <a:rPr lang="de-DE" b="0" dirty="0" err="1">
                  <a:solidFill>
                    <a:srgbClr val="0F5494"/>
                  </a:solidFill>
                  <a:latin typeface="Verdana"/>
                </a:rPr>
                <a:t>benefits</a:t>
              </a:r>
              <a:endParaRPr lang="de-DE" b="0" dirty="0">
                <a:solidFill>
                  <a:srgbClr val="0F5494"/>
                </a:solidFill>
                <a:latin typeface="Verdana"/>
              </a:endParaRPr>
            </a:p>
            <a:p>
              <a:pPr lvl="0" algn="r">
                <a:spcBef>
                  <a:spcPct val="20000"/>
                </a:spcBef>
              </a:pPr>
              <a:r>
                <a:rPr lang="de-DE" b="0" dirty="0" err="1" smtClean="0">
                  <a:solidFill>
                    <a:srgbClr val="0F5494"/>
                  </a:solidFill>
                  <a:latin typeface="Verdana"/>
                </a:rPr>
                <a:t>faster</a:t>
              </a:r>
              <a:r>
                <a:rPr lang="de-DE" b="0" dirty="0" smtClean="0">
                  <a:solidFill>
                    <a:srgbClr val="0F5494"/>
                  </a:solidFill>
                  <a:latin typeface="Verdana"/>
                </a:rPr>
                <a:t> </a:t>
              </a:r>
              <a:r>
                <a:rPr lang="de-DE" b="0" dirty="0" err="1">
                  <a:solidFill>
                    <a:srgbClr val="0F5494"/>
                  </a:solidFill>
                  <a:latin typeface="Verdana"/>
                </a:rPr>
                <a:t>development</a:t>
              </a:r>
              <a:endParaRPr lang="de-DE" b="0" dirty="0">
                <a:solidFill>
                  <a:srgbClr val="0F5494"/>
                </a:solidFill>
                <a:latin typeface="Verdana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B70DC4B-4877-455B-B5BE-0CB9A4DCC0BB}"/>
                </a:ext>
              </a:extLst>
            </p:cNvPr>
            <p:cNvSpPr/>
            <p:nvPr/>
          </p:nvSpPr>
          <p:spPr>
            <a:xfrm>
              <a:off x="5746226" y="4816914"/>
              <a:ext cx="2957354" cy="78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ct val="20000"/>
                </a:spcBef>
              </a:pPr>
              <a:r>
                <a:rPr lang="de-DE" sz="1800" b="1" dirty="0">
                  <a:solidFill>
                    <a:srgbClr val="FFC000"/>
                  </a:solidFill>
                  <a:latin typeface="Verdana"/>
                </a:rPr>
                <a:t>No access</a:t>
              </a:r>
              <a:r>
                <a:rPr lang="de-DE" sz="1800" dirty="0">
                  <a:solidFill>
                    <a:srgbClr val="0F5494"/>
                  </a:solidFill>
                  <a:latin typeface="Verdana"/>
                </a:rPr>
                <a:t/>
              </a:r>
              <a:br>
                <a:rPr lang="de-DE" sz="1800" dirty="0">
                  <a:solidFill>
                    <a:srgbClr val="0F5494"/>
                  </a:solidFill>
                  <a:latin typeface="Verdana"/>
                </a:rPr>
              </a:br>
              <a:r>
                <a:rPr lang="de-DE" b="0" dirty="0" err="1" smtClean="0">
                  <a:solidFill>
                    <a:srgbClr val="0F5494"/>
                  </a:solidFill>
                  <a:latin typeface="Verdana"/>
                </a:rPr>
                <a:t>no</a:t>
              </a:r>
              <a:r>
                <a:rPr lang="de-DE" b="0" dirty="0" smtClean="0">
                  <a:solidFill>
                    <a:srgbClr val="0F5494"/>
                  </a:solidFill>
                  <a:latin typeface="Verdana"/>
                </a:rPr>
                <a:t> </a:t>
              </a:r>
              <a:r>
                <a:rPr lang="de-DE" b="0" dirty="0">
                  <a:solidFill>
                    <a:srgbClr val="0F5494"/>
                  </a:solidFill>
                  <a:latin typeface="Verdana"/>
                </a:rPr>
                <a:t>access </a:t>
              </a:r>
              <a:r>
                <a:rPr lang="de-DE" b="0" dirty="0" err="1">
                  <a:solidFill>
                    <a:srgbClr val="0F5494"/>
                  </a:solidFill>
                  <a:latin typeface="Verdana"/>
                </a:rPr>
                <a:t>to</a:t>
              </a:r>
              <a:r>
                <a:rPr lang="de-DE" b="0" dirty="0">
                  <a:solidFill>
                    <a:srgbClr val="0F5494"/>
                  </a:solidFill>
                  <a:latin typeface="Verdana"/>
                </a:rPr>
                <a:t> </a:t>
              </a:r>
              <a:r>
                <a:rPr lang="de-DE" b="0" dirty="0" err="1" smtClean="0">
                  <a:solidFill>
                    <a:srgbClr val="0F5494"/>
                  </a:solidFill>
                  <a:latin typeface="Verdana"/>
                </a:rPr>
                <a:t>opportunities</a:t>
              </a:r>
              <a:endParaRPr lang="de-DE" b="0" dirty="0">
                <a:solidFill>
                  <a:srgbClr val="0F5494"/>
                </a:solidFill>
                <a:latin typeface="Verdana"/>
              </a:endParaRPr>
            </a:p>
            <a:p>
              <a:pPr lvl="0">
                <a:spcBef>
                  <a:spcPct val="20000"/>
                </a:spcBef>
              </a:pPr>
              <a:r>
                <a:rPr lang="de-DE" b="0" dirty="0" err="1" smtClean="0">
                  <a:solidFill>
                    <a:srgbClr val="0F5494"/>
                  </a:solidFill>
                  <a:latin typeface="Verdana"/>
                </a:rPr>
                <a:t>lagging</a:t>
              </a:r>
              <a:r>
                <a:rPr lang="de-DE" b="0" dirty="0" smtClean="0">
                  <a:solidFill>
                    <a:srgbClr val="0F5494"/>
                  </a:solidFill>
                  <a:latin typeface="Verdana"/>
                </a:rPr>
                <a:t> </a:t>
              </a:r>
              <a:r>
                <a:rPr lang="de-DE" b="0" dirty="0" err="1">
                  <a:solidFill>
                    <a:srgbClr val="0F5494"/>
                  </a:solidFill>
                  <a:latin typeface="Verdana"/>
                </a:rPr>
                <a:t>behind</a:t>
              </a:r>
              <a:r>
                <a:rPr lang="de-DE" b="0" dirty="0">
                  <a:solidFill>
                    <a:srgbClr val="0F5494"/>
                  </a:solidFill>
                  <a:latin typeface="Verdana"/>
                </a:rPr>
                <a:t> </a:t>
              </a:r>
              <a:r>
                <a:rPr lang="de-DE" b="0" dirty="0" err="1">
                  <a:solidFill>
                    <a:srgbClr val="0F5494"/>
                  </a:solidFill>
                  <a:latin typeface="Verdana"/>
                </a:rPr>
                <a:t>even</a:t>
              </a:r>
              <a:r>
                <a:rPr lang="de-DE" b="0" dirty="0">
                  <a:solidFill>
                    <a:srgbClr val="0F5494"/>
                  </a:solidFill>
                  <a:latin typeface="Verdana"/>
                </a:rPr>
                <a:t> further</a:t>
              </a:r>
            </a:p>
          </p:txBody>
        </p:sp>
        <p:pic>
          <p:nvPicPr>
            <p:cNvPr id="19" name="Graphic 25" descr="Newspaper">
              <a:extLst>
                <a:ext uri="{FF2B5EF4-FFF2-40B4-BE49-F238E27FC236}">
                  <a16:creationId xmlns:a16="http://schemas.microsoft.com/office/drawing/2014/main" id="{707AD029-B004-4B67-B4C3-E0E3F9B0B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Photocopy trans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449134" y="3468307"/>
              <a:ext cx="555311" cy="555311"/>
            </a:xfrm>
            <a:prstGeom prst="rect">
              <a:avLst/>
            </a:prstGeom>
          </p:spPr>
        </p:pic>
        <p:pic>
          <p:nvPicPr>
            <p:cNvPr id="20" name="Graphic 26" descr="Books">
              <a:extLst>
                <a:ext uri="{FF2B5EF4-FFF2-40B4-BE49-F238E27FC236}">
                  <a16:creationId xmlns:a16="http://schemas.microsoft.com/office/drawing/2014/main" id="{81CB3A18-F3BA-4D58-8641-4C0068B22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artisticPhotocopy trans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706744" y="4161036"/>
              <a:ext cx="355248" cy="355248"/>
            </a:xfrm>
            <a:prstGeom prst="rect">
              <a:avLst/>
            </a:prstGeom>
          </p:spPr>
        </p:pic>
        <p:pic>
          <p:nvPicPr>
            <p:cNvPr id="21" name="Graphic 27" descr="Classroom">
              <a:extLst>
                <a:ext uri="{FF2B5EF4-FFF2-40B4-BE49-F238E27FC236}">
                  <a16:creationId xmlns:a16="http://schemas.microsoft.com/office/drawing/2014/main" id="{E8A64519-A249-4F5A-AD27-25649660C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artisticPhotocopy trans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929328" y="3949260"/>
              <a:ext cx="628122" cy="628122"/>
            </a:xfrm>
            <a:prstGeom prst="rect">
              <a:avLst/>
            </a:prstGeom>
          </p:spPr>
        </p:pic>
        <p:pic>
          <p:nvPicPr>
            <p:cNvPr id="22" name="Graphic 28" descr="Medical">
              <a:extLst>
                <a:ext uri="{FF2B5EF4-FFF2-40B4-BE49-F238E27FC236}">
                  <a16:creationId xmlns:a16="http://schemas.microsoft.com/office/drawing/2014/main" id="{CAD2F984-6AB9-4AF9-B572-89279263C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artisticPhotocopy trans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8064863" y="3429455"/>
              <a:ext cx="628950" cy="62895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EF29FC6-3338-449F-A21C-67BFA6B180A5}"/>
                </a:ext>
              </a:extLst>
            </p:cNvPr>
            <p:cNvSpPr txBox="1"/>
            <p:nvPr/>
          </p:nvSpPr>
          <p:spPr>
            <a:xfrm>
              <a:off x="5618014" y="3244050"/>
              <a:ext cx="15018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b="1" dirty="0" smtClean="0">
                  <a:solidFill>
                    <a:schemeClr val="bg1"/>
                  </a:solidFill>
                </a:rPr>
                <a:t>46% </a:t>
              </a:r>
              <a:r>
                <a:rPr lang="de-DE" sz="1600" b="1" dirty="0">
                  <a:solidFill>
                    <a:schemeClr val="bg1"/>
                  </a:solidFill>
                </a:rPr>
                <a:t>offline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EF29FC6-3338-449F-A21C-67BFA6B180A5}"/>
                </a:ext>
              </a:extLst>
            </p:cNvPr>
            <p:cNvSpPr txBox="1"/>
            <p:nvPr/>
          </p:nvSpPr>
          <p:spPr>
            <a:xfrm>
              <a:off x="7246454" y="2752195"/>
              <a:ext cx="15018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b="1" dirty="0" smtClean="0">
                  <a:solidFill>
                    <a:schemeClr val="bg1"/>
                  </a:solidFill>
                </a:rPr>
                <a:t>54% </a:t>
              </a:r>
            </a:p>
            <a:p>
              <a:pPr algn="ctr"/>
              <a:r>
                <a:rPr lang="de-DE" sz="1600" b="1" dirty="0" smtClean="0">
                  <a:solidFill>
                    <a:schemeClr val="bg1"/>
                  </a:solidFill>
                </a:rPr>
                <a:t>online</a:t>
              </a:r>
              <a:endParaRPr lang="de-DE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4991437" y="1268760"/>
            <a:ext cx="4118478" cy="4049896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26" name="Rounded Rectangle 25"/>
          <p:cNvSpPr/>
          <p:nvPr/>
        </p:nvSpPr>
        <p:spPr>
          <a:xfrm>
            <a:off x="5106547" y="5583206"/>
            <a:ext cx="3057014" cy="1163100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27" name="Rounded Rectangle 26"/>
          <p:cNvSpPr/>
          <p:nvPr/>
        </p:nvSpPr>
        <p:spPr>
          <a:xfrm>
            <a:off x="262353" y="1856390"/>
            <a:ext cx="3938971" cy="4922301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28" name="TextBox 27"/>
          <p:cNvSpPr txBox="1"/>
          <p:nvPr/>
        </p:nvSpPr>
        <p:spPr>
          <a:xfrm>
            <a:off x="8131582" y="6591376"/>
            <a:ext cx="959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0" dirty="0" smtClean="0">
                <a:solidFill>
                  <a:srgbClr val="0F5494"/>
                </a:solidFill>
              </a:rPr>
              <a:t>Source: ITU</a:t>
            </a:r>
            <a:endParaRPr lang="en-US" sz="1000" b="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5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5278" b="519"/>
          <a:stretch/>
        </p:blipFill>
        <p:spPr>
          <a:xfrm>
            <a:off x="1331640" y="2204864"/>
            <a:ext cx="6480720" cy="44670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1572761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</a:rPr>
              <a:t>Population not using the internet</a:t>
            </a:r>
            <a:endParaRPr lang="en-US" sz="2000" b="1" dirty="0">
              <a:solidFill>
                <a:srgbClr val="FFC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87624" y="2060848"/>
            <a:ext cx="6768752" cy="4323077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263536" y="1052215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kern="0" dirty="0" smtClean="0"/>
              <a:t>The digital divide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4003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719211"/>
            <a:ext cx="8604448" cy="495781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sz="1800" kern="0" dirty="0" smtClean="0">
                <a:solidFill>
                  <a:srgbClr val="FFC000"/>
                </a:solidFill>
              </a:rPr>
              <a:t>State of </a:t>
            </a:r>
            <a:r>
              <a:rPr lang="en-US" sz="1800" kern="0" dirty="0" smtClean="0">
                <a:solidFill>
                  <a:srgbClr val="FFC000"/>
                </a:solidFill>
              </a:rPr>
              <a:t>global mobile internet connectivity by region in 2018</a:t>
            </a:r>
            <a:endParaRPr lang="en-US" sz="1800" kern="0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281"/>
          <a:stretch/>
        </p:blipFill>
        <p:spPr>
          <a:xfrm>
            <a:off x="416224" y="2107144"/>
            <a:ext cx="4608512" cy="4565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52120" y="2525038"/>
            <a:ext cx="31078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Connected </a:t>
            </a:r>
            <a:r>
              <a:rPr lang="en-US" sz="1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400" b="0" dirty="0" smtClean="0">
                <a:solidFill>
                  <a:srgbClr val="0F5494"/>
                </a:solidFill>
              </a:rPr>
              <a:t>Mobile </a:t>
            </a:r>
            <a:r>
              <a:rPr lang="en-US" sz="1400" b="0" dirty="0">
                <a:solidFill>
                  <a:srgbClr val="0F5494"/>
                </a:solidFill>
              </a:rPr>
              <a:t>internet penetration, which is the number of unique users who have used internet services on a mobile device</a:t>
            </a:r>
            <a:r>
              <a:rPr lang="en-US" sz="1400" b="0" dirty="0" smtClean="0">
                <a:solidFill>
                  <a:srgbClr val="0F5494"/>
                </a:solidFill>
              </a:rPr>
              <a:t>.</a:t>
            </a:r>
          </a:p>
          <a:p>
            <a:endParaRPr lang="en-US" sz="1400" b="0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rgbClr val="FF0000"/>
                </a:solidFill>
              </a:rPr>
              <a:t>Usage gap</a:t>
            </a:r>
            <a:r>
              <a:rPr lang="en-US" sz="1400" b="0" dirty="0" smtClean="0">
                <a:solidFill>
                  <a:srgbClr val="FF0000"/>
                </a:solidFill>
              </a:rPr>
              <a:t/>
            </a:r>
            <a:br>
              <a:rPr lang="en-US" sz="1400" b="0" dirty="0" smtClean="0">
                <a:solidFill>
                  <a:srgbClr val="FF0000"/>
                </a:solidFill>
              </a:rPr>
            </a:br>
            <a:r>
              <a:rPr lang="en-US" sz="1400" b="0" dirty="0" smtClean="0">
                <a:solidFill>
                  <a:srgbClr val="0F5494"/>
                </a:solidFill>
              </a:rPr>
              <a:t>Those </a:t>
            </a:r>
            <a:r>
              <a:rPr lang="en-US" sz="1400" b="0" dirty="0">
                <a:solidFill>
                  <a:srgbClr val="0F5494"/>
                </a:solidFill>
              </a:rPr>
              <a:t>that live within the footprint of a mobile broadband network but are not using mobile internet.</a:t>
            </a:r>
          </a:p>
          <a:p>
            <a:endParaRPr lang="en-US" sz="1400" b="0" dirty="0" smtClean="0">
              <a:solidFill>
                <a:srgbClr val="0F5494"/>
              </a:solidFill>
            </a:endParaRPr>
          </a:p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Coverage gap </a:t>
            </a:r>
            <a:r>
              <a:rPr lang="en-US" sz="1400" b="0" dirty="0" smtClean="0">
                <a:solidFill>
                  <a:srgbClr val="0F5494"/>
                </a:solidFill>
              </a:rPr>
              <a:t/>
            </a:r>
            <a:br>
              <a:rPr lang="en-US" sz="1400" b="0" dirty="0" smtClean="0">
                <a:solidFill>
                  <a:srgbClr val="0F5494"/>
                </a:solidFill>
              </a:rPr>
            </a:br>
            <a:r>
              <a:rPr lang="en-US" sz="1400" b="0" dirty="0" smtClean="0">
                <a:solidFill>
                  <a:srgbClr val="0F5494"/>
                </a:solidFill>
              </a:rPr>
              <a:t>Those </a:t>
            </a:r>
            <a:r>
              <a:rPr lang="en-US" sz="1400" b="0" dirty="0">
                <a:solidFill>
                  <a:srgbClr val="0F5494"/>
                </a:solidFill>
              </a:rPr>
              <a:t>that do not live within the footprint of a mobile broadband network.</a:t>
            </a:r>
            <a:endParaRPr lang="en-US" sz="1400" b="0" dirty="0" smtClean="0">
              <a:solidFill>
                <a:srgbClr val="0F5494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508105" y="2420888"/>
            <a:ext cx="3246026" cy="3744416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252536" y="1170519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kern="0" dirty="0" smtClean="0"/>
              <a:t>The digital divide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162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53260" y="1391723"/>
            <a:ext cx="8229600" cy="589373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kern="0" dirty="0" smtClean="0"/>
              <a:t>Gender digital divide</a:t>
            </a:r>
            <a:endParaRPr lang="en-US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5772522" y="2671673"/>
            <a:ext cx="31820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dirty="0" smtClean="0">
                <a:solidFill>
                  <a:srgbClr val="FFC000"/>
                </a:solidFill>
              </a:rPr>
              <a:t>23%</a:t>
            </a:r>
            <a:r>
              <a:rPr lang="en-IE" sz="2000" b="0" dirty="0" smtClean="0"/>
              <a:t> </a:t>
            </a:r>
          </a:p>
          <a:p>
            <a:pPr algn="ctr"/>
            <a:r>
              <a:rPr lang="en-IE" sz="1600" b="0" dirty="0" smtClean="0">
                <a:solidFill>
                  <a:schemeClr val="accent1">
                    <a:lumMod val="75000"/>
                  </a:schemeClr>
                </a:solidFill>
              </a:rPr>
              <a:t>of women in </a:t>
            </a:r>
          </a:p>
          <a:p>
            <a:pPr algn="ctr"/>
            <a:r>
              <a:rPr lang="en-IE" sz="2000" dirty="0" smtClean="0">
                <a:solidFill>
                  <a:srgbClr val="0F5494"/>
                </a:solidFill>
              </a:rPr>
              <a:t>Sub-Saharan Africa</a:t>
            </a:r>
          </a:p>
          <a:p>
            <a:pPr algn="ctr"/>
            <a:r>
              <a:rPr lang="en-IE" sz="1600" b="0" dirty="0">
                <a:solidFill>
                  <a:schemeClr val="accent1">
                    <a:lumMod val="75000"/>
                  </a:schemeClr>
                </a:solidFill>
              </a:rPr>
              <a:t>u</a:t>
            </a:r>
            <a:r>
              <a:rPr lang="en-IE" sz="1600" b="0" dirty="0" smtClean="0">
                <a:solidFill>
                  <a:schemeClr val="accent1">
                    <a:lumMod val="75000"/>
                  </a:schemeClr>
                </a:solidFill>
              </a:rPr>
              <a:t>se the Internet</a:t>
            </a:r>
            <a:r>
              <a:rPr lang="en-IE" sz="2000" b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IE" sz="20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IE" sz="1600" b="0" dirty="0" smtClean="0">
                <a:solidFill>
                  <a:schemeClr val="accent1">
                    <a:lumMod val="75000"/>
                  </a:schemeClr>
                </a:solidFill>
              </a:rPr>
              <a:t>compared to </a:t>
            </a:r>
            <a:r>
              <a:rPr lang="en-IE" sz="1600" b="1" dirty="0" smtClean="0">
                <a:solidFill>
                  <a:srgbClr val="FFC000"/>
                </a:solidFill>
              </a:rPr>
              <a:t>34%</a:t>
            </a:r>
            <a:r>
              <a:rPr lang="en-IE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IE" sz="1600" b="0" dirty="0" smtClean="0">
                <a:solidFill>
                  <a:schemeClr val="accent1">
                    <a:lumMod val="75000"/>
                  </a:schemeClr>
                </a:solidFill>
              </a:rPr>
              <a:t>of men</a:t>
            </a:r>
            <a:endParaRPr lang="en-IE" sz="1200" b="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IE" sz="20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IE" sz="20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IE" sz="1200" b="0" dirty="0" smtClean="0">
                <a:solidFill>
                  <a:srgbClr val="0F5494"/>
                </a:solidFill>
                <a:latin typeface="+mj-lt"/>
              </a:rPr>
              <a:t>A study on the gender digital divide in the region has recently been contracted by C5 to identify specific challenges and solutions</a:t>
            </a:r>
            <a:endParaRPr lang="en-US" sz="1200" b="0" dirty="0" err="1" smtClean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9587" y="2191260"/>
            <a:ext cx="5325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b="1" dirty="0" smtClean="0">
                <a:solidFill>
                  <a:srgbClr val="FFC000"/>
                </a:solidFill>
              </a:rPr>
              <a:t>The Internet user gender gap</a:t>
            </a:r>
            <a:endParaRPr lang="en-US" sz="2400" b="1" dirty="0">
              <a:solidFill>
                <a:srgbClr val="FFC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838004" y="2698750"/>
            <a:ext cx="6474272" cy="3163746"/>
            <a:chOff x="-324544" y="2790240"/>
            <a:chExt cx="5434850" cy="2718123"/>
          </a:xfrm>
        </p:grpSpPr>
        <p:graphicFrame>
          <p:nvGraphicFramePr>
            <p:cNvPr id="6" name="Chart 5"/>
            <p:cNvGraphicFramePr/>
            <p:nvPr>
              <p:extLst>
                <p:ext uri="{D42A27DB-BD31-4B8C-83A1-F6EECF244321}">
                  <p14:modId xmlns:p14="http://schemas.microsoft.com/office/powerpoint/2010/main" val="4051360080"/>
                </p:ext>
              </p:extLst>
            </p:nvPr>
          </p:nvGraphicFramePr>
          <p:xfrm>
            <a:off x="-324544" y="2790240"/>
            <a:ext cx="2811711" cy="18120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861267" y="3295978"/>
              <a:ext cx="1224136" cy="872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3600" b="1" dirty="0" smtClean="0">
                  <a:solidFill>
                    <a:srgbClr val="FFC000"/>
                  </a:solidFill>
                </a:rPr>
                <a:t>2%</a:t>
              </a:r>
              <a:r>
                <a:rPr lang="en-IE" sz="2400" b="0" dirty="0" smtClean="0">
                  <a:solidFill>
                    <a:srgbClr val="0F5494"/>
                  </a:solidFill>
                </a:rPr>
                <a:t/>
              </a:r>
              <a:br>
                <a:rPr lang="en-IE" sz="2400" b="0" dirty="0" smtClean="0">
                  <a:solidFill>
                    <a:srgbClr val="0F5494"/>
                  </a:solidFill>
                </a:rPr>
              </a:br>
              <a:r>
                <a:rPr lang="en-IE" sz="1200" b="0" dirty="0" smtClean="0">
                  <a:solidFill>
                    <a:srgbClr val="0F5494"/>
                  </a:solidFill>
                </a:rPr>
                <a:t>DEVELOPED COUNTRIES</a:t>
              </a:r>
              <a:endParaRPr lang="en-US" sz="1200" b="0" dirty="0" err="1" smtClean="0">
                <a:solidFill>
                  <a:srgbClr val="0F5494"/>
                </a:solidFill>
              </a:endParaRPr>
            </a:p>
          </p:txBody>
        </p:sp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1966853759"/>
                </p:ext>
              </p:extLst>
            </p:nvPr>
          </p:nvGraphicFramePr>
          <p:xfrm>
            <a:off x="892739" y="3696281"/>
            <a:ext cx="2811711" cy="18120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2067768" y="4283534"/>
              <a:ext cx="1224136" cy="872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3600" b="1" dirty="0" smtClean="0">
                  <a:solidFill>
                    <a:srgbClr val="FFC000"/>
                  </a:solidFill>
                </a:rPr>
                <a:t>23%</a:t>
              </a:r>
              <a:r>
                <a:rPr lang="en-IE" sz="2400" b="0" dirty="0" smtClean="0">
                  <a:solidFill>
                    <a:srgbClr val="0F5494"/>
                  </a:solidFill>
                </a:rPr>
                <a:t/>
              </a:r>
              <a:br>
                <a:rPr lang="en-IE" sz="2400" b="0" dirty="0" smtClean="0">
                  <a:solidFill>
                    <a:srgbClr val="0F5494"/>
                  </a:solidFill>
                </a:rPr>
              </a:br>
              <a:r>
                <a:rPr lang="en-IE" sz="1200" b="0" dirty="0" smtClean="0">
                  <a:solidFill>
                    <a:srgbClr val="0F5494"/>
                  </a:solidFill>
                </a:rPr>
                <a:t>DEVELOPING COUNTRIES</a:t>
              </a:r>
              <a:endParaRPr lang="en-US" sz="1200" b="0" dirty="0" err="1" smtClean="0">
                <a:solidFill>
                  <a:srgbClr val="0F5494"/>
                </a:solidFill>
              </a:endParaRPr>
            </a:p>
          </p:txBody>
        </p:sp>
        <p:graphicFrame>
          <p:nvGraphicFramePr>
            <p:cNvPr id="10" name="Chart 9"/>
            <p:cNvGraphicFramePr/>
            <p:nvPr>
              <p:extLst>
                <p:ext uri="{D42A27DB-BD31-4B8C-83A1-F6EECF244321}">
                  <p14:modId xmlns:p14="http://schemas.microsoft.com/office/powerpoint/2010/main" val="2522653705"/>
                </p:ext>
              </p:extLst>
            </p:nvPr>
          </p:nvGraphicFramePr>
          <p:xfrm>
            <a:off x="2298595" y="2924066"/>
            <a:ext cx="2811711" cy="18120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3484406" y="3538372"/>
              <a:ext cx="1224136" cy="713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3600" b="1" dirty="0" smtClean="0">
                  <a:solidFill>
                    <a:srgbClr val="FFC000"/>
                  </a:solidFill>
                </a:rPr>
                <a:t>43%</a:t>
              </a:r>
              <a:r>
                <a:rPr lang="en-IE" sz="2400" b="0" dirty="0" smtClean="0">
                  <a:solidFill>
                    <a:srgbClr val="0F5494"/>
                  </a:solidFill>
                </a:rPr>
                <a:t/>
              </a:r>
              <a:br>
                <a:rPr lang="en-IE" sz="2400" b="0" dirty="0" smtClean="0">
                  <a:solidFill>
                    <a:srgbClr val="0F5494"/>
                  </a:solidFill>
                </a:rPr>
              </a:br>
              <a:r>
                <a:rPr lang="en-IE" sz="1200" b="0" dirty="0" smtClean="0">
                  <a:solidFill>
                    <a:srgbClr val="0F5494"/>
                  </a:solidFill>
                </a:rPr>
                <a:t>LDCs</a:t>
              </a:r>
              <a:endParaRPr lang="en-US" sz="1200" b="0" dirty="0" err="1" smtClean="0">
                <a:solidFill>
                  <a:srgbClr val="0F5494"/>
                </a:solidFill>
              </a:endParaRPr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5772522" y="1062505"/>
            <a:ext cx="3182099" cy="4680520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t="8950"/>
          <a:stretch/>
        </p:blipFill>
        <p:spPr>
          <a:xfrm>
            <a:off x="6533423" y="1206521"/>
            <a:ext cx="1607365" cy="14651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201" y="5556956"/>
            <a:ext cx="1266993" cy="14956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7011" y="6033481"/>
            <a:ext cx="888446" cy="1019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5843102"/>
            <a:ext cx="1024589" cy="1209479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8316416" y="6658754"/>
            <a:ext cx="942336" cy="199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700" b="0" dirty="0" smtClean="0">
                <a:solidFill>
                  <a:srgbClr val="0F5494"/>
                </a:solidFill>
              </a:rPr>
              <a:t>Source</a:t>
            </a:r>
            <a:r>
              <a:rPr lang="en-IE" sz="700" b="0" dirty="0">
                <a:solidFill>
                  <a:srgbClr val="0F5494"/>
                </a:solidFill>
              </a:rPr>
              <a:t>: </a:t>
            </a:r>
            <a:r>
              <a:rPr lang="en-IE" sz="700" dirty="0" smtClean="0"/>
              <a:t>ITU</a:t>
            </a:r>
            <a:endParaRPr lang="en-US" sz="700" b="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24544" y="1408020"/>
            <a:ext cx="936104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sz="2200" kern="0" dirty="0" smtClean="0"/>
              <a:t>Investment needs in digital connectivity infrastructure</a:t>
            </a:r>
            <a:endParaRPr lang="en-US" sz="2200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0" y="2548592"/>
            <a:ext cx="4945051" cy="40927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19617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>
                <a:solidFill>
                  <a:srgbClr val="0F5494"/>
                </a:solidFill>
              </a:rPr>
              <a:t>Overall </a:t>
            </a:r>
            <a:r>
              <a:rPr lang="en-US" sz="1400" b="0" i="1" dirty="0">
                <a:solidFill>
                  <a:srgbClr val="0F5494"/>
                </a:solidFill>
              </a:rPr>
              <a:t>estimate of $109 billion in investments needed to achieve the 2030 target of universal access to affordable and good quality </a:t>
            </a:r>
            <a:r>
              <a:rPr lang="en-US" sz="1400" b="0" i="1" dirty="0" smtClean="0">
                <a:solidFill>
                  <a:srgbClr val="0F5494"/>
                </a:solidFill>
              </a:rPr>
              <a:t>broadband.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15352" y="2751687"/>
            <a:ext cx="212438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F5494"/>
                </a:solidFill>
              </a:rPr>
              <a:t>Key actors</a:t>
            </a:r>
            <a:endParaRPr lang="en-US" sz="1400" b="1" dirty="0">
              <a:solidFill>
                <a:srgbClr val="0F5494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00" b="0" dirty="0" smtClean="0">
                <a:solidFill>
                  <a:srgbClr val="0F5494"/>
                </a:solidFill>
              </a:rPr>
              <a:t>African Union and RECs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E" sz="1000" b="0" dirty="0" smtClean="0">
                <a:solidFill>
                  <a:srgbClr val="0F5494"/>
                </a:solidFill>
              </a:rPr>
              <a:t>African governments, public investment agencies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E" sz="1000" b="0" dirty="0" smtClean="0">
                <a:solidFill>
                  <a:srgbClr val="0F5494"/>
                </a:solidFill>
              </a:rPr>
              <a:t>Sector regulators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E" sz="1000" b="0" dirty="0" smtClean="0">
                <a:solidFill>
                  <a:srgbClr val="0F5494"/>
                </a:solidFill>
              </a:rPr>
              <a:t>MDBs, RDBs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E" sz="1000" b="0" dirty="0" smtClean="0">
                <a:solidFill>
                  <a:srgbClr val="0F5494"/>
                </a:solidFill>
              </a:rPr>
              <a:t>EU-AITF</a:t>
            </a:r>
            <a:endParaRPr lang="en-IE" sz="1000" b="0" dirty="0">
              <a:solidFill>
                <a:srgbClr val="0F5494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E" sz="1000" b="0" dirty="0" smtClean="0">
                <a:solidFill>
                  <a:srgbClr val="0F5494"/>
                </a:solidFill>
              </a:rPr>
              <a:t>UN/other</a:t>
            </a:r>
            <a:endParaRPr lang="en-IE" sz="1000" b="0" dirty="0">
              <a:solidFill>
                <a:srgbClr val="0F5494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E" sz="1000" b="0" dirty="0" smtClean="0">
                <a:solidFill>
                  <a:srgbClr val="0F5494"/>
                </a:solidFill>
              </a:rPr>
              <a:t>Private Sector</a:t>
            </a:r>
            <a:endParaRPr lang="en-IE" sz="1000" b="0" dirty="0">
              <a:solidFill>
                <a:srgbClr val="0F5494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IE" sz="1000" b="0" dirty="0" smtClean="0">
                <a:solidFill>
                  <a:srgbClr val="0F5494"/>
                </a:solidFill>
              </a:rPr>
              <a:t>NGOs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09770" y="4869160"/>
            <a:ext cx="295232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>
                <a:solidFill>
                  <a:srgbClr val="0F5494"/>
                </a:solidFill>
              </a:rPr>
              <a:t>I</a:t>
            </a:r>
            <a:r>
              <a:rPr lang="en-US" sz="1000" b="0" dirty="0" smtClean="0">
                <a:solidFill>
                  <a:srgbClr val="0F5494"/>
                </a:solidFill>
              </a:rPr>
              <a:t>ndicative </a:t>
            </a:r>
            <a:r>
              <a:rPr lang="en-US" sz="1000" b="0" dirty="0">
                <a:solidFill>
                  <a:srgbClr val="0F5494"/>
                </a:solidFill>
              </a:rPr>
              <a:t>distribution of cost sharing between the public and the private for  infrastructure capital expenditure </a:t>
            </a:r>
            <a:r>
              <a:rPr lang="en-US" sz="1000" b="0" dirty="0" smtClean="0">
                <a:solidFill>
                  <a:srgbClr val="0F5494"/>
                </a:solidFill>
              </a:rPr>
              <a:t>(</a:t>
            </a:r>
            <a:r>
              <a:rPr lang="en-US" sz="1000" b="0" dirty="0" err="1">
                <a:solidFill>
                  <a:srgbClr val="0F5494"/>
                </a:solidFill>
              </a:rPr>
              <a:t>CapEx</a:t>
            </a:r>
            <a:r>
              <a:rPr lang="en-US" sz="1000" b="0" dirty="0">
                <a:solidFill>
                  <a:srgbClr val="0F5494"/>
                </a:solidFill>
              </a:rPr>
              <a:t>) and network operations and maintenance (O&amp;M). Another significant aspect of the MFD approach demonstrates that public investment participants (e.g. MDBs, </a:t>
            </a:r>
            <a:r>
              <a:rPr lang="en-US" sz="1000" b="0" dirty="0" err="1">
                <a:solidFill>
                  <a:srgbClr val="0F5494"/>
                </a:solidFill>
              </a:rPr>
              <a:t>bilaterals</a:t>
            </a:r>
            <a:r>
              <a:rPr lang="en-US" sz="1000" b="0" dirty="0">
                <a:solidFill>
                  <a:srgbClr val="0F5494"/>
                </a:solidFill>
              </a:rPr>
              <a:t> and other development aid agencies) will channel investments in areas that the private sector sees as non-commercially viable.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832" y="5462715"/>
            <a:ext cx="641251" cy="54409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692764" y="4728156"/>
            <a:ext cx="3199716" cy="2013211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9" name="Rounded Rectangle 8"/>
          <p:cNvSpPr/>
          <p:nvPr/>
        </p:nvSpPr>
        <p:spPr>
          <a:xfrm>
            <a:off x="5809770" y="2690721"/>
            <a:ext cx="2232970" cy="1814705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10" name="Rectangle 9"/>
          <p:cNvSpPr/>
          <p:nvPr/>
        </p:nvSpPr>
        <p:spPr>
          <a:xfrm>
            <a:off x="2627784" y="6666990"/>
            <a:ext cx="216024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700" b="0" dirty="0" smtClean="0">
                <a:solidFill>
                  <a:srgbClr val="0F5494"/>
                </a:solidFill>
              </a:rPr>
              <a:t>Source</a:t>
            </a:r>
            <a:r>
              <a:rPr lang="en-IE" sz="700" b="0" dirty="0">
                <a:solidFill>
                  <a:srgbClr val="0F5494"/>
                </a:solidFill>
              </a:rPr>
              <a:t>: </a:t>
            </a:r>
            <a:r>
              <a:rPr lang="en-IE" sz="700" dirty="0" smtClean="0"/>
              <a:t>Broadband Commission</a:t>
            </a:r>
            <a:endParaRPr lang="en-US" sz="700" b="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6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465" y="2093225"/>
            <a:ext cx="5043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800" b="1" dirty="0" smtClean="0">
                <a:solidFill>
                  <a:srgbClr val="FFC000"/>
                </a:solidFill>
              </a:rPr>
              <a:t>General China-Africa Investment</a:t>
            </a:r>
            <a:endParaRPr lang="en-US" sz="1800" b="1" dirty="0" err="1" smtClean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7" y="2492896"/>
            <a:ext cx="4921152" cy="2636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144" y="3410163"/>
            <a:ext cx="4238642" cy="3399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39" y="5235384"/>
            <a:ext cx="501911" cy="42586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071933" y="5229200"/>
            <a:ext cx="293085" cy="74045"/>
          </a:xfrm>
          <a:prstGeom prst="rightArrow">
            <a:avLst/>
          </a:prstGeom>
          <a:solidFill>
            <a:srgbClr val="FFD624"/>
          </a:solidFill>
          <a:ln>
            <a:solidFill>
              <a:srgbClr val="FFD62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7" name="Right Arrow 6"/>
          <p:cNvSpPr/>
          <p:nvPr/>
        </p:nvSpPr>
        <p:spPr>
          <a:xfrm>
            <a:off x="5071933" y="5733256"/>
            <a:ext cx="293085" cy="74045"/>
          </a:xfrm>
          <a:prstGeom prst="rightArrow">
            <a:avLst/>
          </a:prstGeom>
          <a:solidFill>
            <a:srgbClr val="FFD624"/>
          </a:solidFill>
          <a:ln>
            <a:solidFill>
              <a:srgbClr val="FFD62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8" name="Right Arrow 7"/>
          <p:cNvSpPr/>
          <p:nvPr/>
        </p:nvSpPr>
        <p:spPr>
          <a:xfrm>
            <a:off x="5071933" y="4539784"/>
            <a:ext cx="293085" cy="74045"/>
          </a:xfrm>
          <a:prstGeom prst="rightArrow">
            <a:avLst/>
          </a:prstGeom>
          <a:solidFill>
            <a:srgbClr val="FFD624"/>
          </a:solidFill>
          <a:ln>
            <a:solidFill>
              <a:srgbClr val="FFD62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252536" y="1403427"/>
            <a:ext cx="8229600" cy="63083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kern="0" dirty="0" smtClean="0"/>
              <a:t>China is going digital in Africa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57844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6044"/>
            <a:ext cx="4067944" cy="4788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2266333"/>
            <a:ext cx="2058615" cy="21582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49426" y="4797152"/>
            <a:ext cx="4243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A </a:t>
            </a:r>
            <a:r>
              <a:rPr lang="en-US" sz="1200" b="0" dirty="0">
                <a:solidFill>
                  <a:srgbClr val="0F5494"/>
                </a:solidFill>
                <a:latin typeface="+mj-lt"/>
              </a:rPr>
              <a:t>gigabyte of data costs an average of 8% of a monthly income in Africa, according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to A4AI.</a:t>
            </a:r>
          </a:p>
          <a:p>
            <a:r>
              <a:rPr lang="en-IE" sz="1200" b="0" dirty="0" smtClean="0">
                <a:solidFill>
                  <a:srgbClr val="0F5494"/>
                </a:solidFill>
                <a:latin typeface="+mj-lt"/>
              </a:rPr>
              <a:t>But while Chinese tech connect Africa, experts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argue </a:t>
            </a:r>
            <a:r>
              <a:rPr lang="en-US" sz="1200" b="0" dirty="0">
                <a:solidFill>
                  <a:srgbClr val="0F5494"/>
                </a:solidFill>
                <a:latin typeface="+mj-lt"/>
              </a:rPr>
              <a:t>African countries could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adopt </a:t>
            </a:r>
            <a:r>
              <a:rPr lang="en-US" dirty="0">
                <a:latin typeface="+mj-lt"/>
              </a:rPr>
              <a:t>C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hinese </a:t>
            </a:r>
            <a:r>
              <a:rPr lang="en-US" sz="1200" b="0" dirty="0">
                <a:solidFill>
                  <a:srgbClr val="0F5494"/>
                </a:solidFill>
                <a:latin typeface="+mj-lt"/>
              </a:rPr>
              <a:t>internet censorship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model</a:t>
            </a:r>
            <a:r>
              <a:rPr lang="en-US" sz="1200" b="0" dirty="0">
                <a:solidFill>
                  <a:srgbClr val="0F5494"/>
                </a:solidFill>
                <a:latin typeface="+mj-lt"/>
              </a:rPr>
              <a:t>.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For example, most </a:t>
            </a:r>
            <a:r>
              <a:rPr lang="en-US" sz="1200" b="0" dirty="0">
                <a:solidFill>
                  <a:srgbClr val="0F5494"/>
                </a:solidFill>
                <a:latin typeface="+mj-lt"/>
              </a:rPr>
              <a:t>of the smart city projects that involve Chinese financing and companies in African countries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aimed </a:t>
            </a:r>
            <a:r>
              <a:rPr lang="en-US" sz="1200" b="0" dirty="0">
                <a:solidFill>
                  <a:srgbClr val="0F5494"/>
                </a:solidFill>
                <a:latin typeface="+mj-lt"/>
              </a:rPr>
              <a:t>at making cities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safer through technologies that </a:t>
            </a:r>
            <a:r>
              <a:rPr lang="en-US" dirty="0" smtClean="0">
                <a:latin typeface="+mj-lt"/>
              </a:rPr>
              <a:t>allow </a:t>
            </a:r>
            <a:r>
              <a:rPr lang="en-US" sz="1200" b="0" dirty="0" smtClean="0">
                <a:solidFill>
                  <a:srgbClr val="0F5494"/>
                </a:solidFill>
                <a:latin typeface="+mj-lt"/>
              </a:rPr>
              <a:t>surveillance.</a:t>
            </a:r>
            <a:endParaRPr lang="en-US" sz="1200" dirty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15542" y="4725144"/>
            <a:ext cx="4377412" cy="1826334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 b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1379463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kern="0" dirty="0" smtClean="0"/>
              <a:t>China is going digital in Africa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37591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3132</TotalTime>
  <Words>529</Words>
  <Application>Microsoft Office PowerPoint</Application>
  <PresentationFormat>On-screen Show (4:3)</PresentationFormat>
  <Paragraphs>122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Verdana</vt:lpstr>
      <vt:lpstr>Wingdings</vt:lpstr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PHA2</dc:creator>
  <cp:lastModifiedBy>DONATEO Cristina (DEVCO-EXT)</cp:lastModifiedBy>
  <cp:revision>268</cp:revision>
  <cp:lastPrinted>2018-11-30T09:06:56Z</cp:lastPrinted>
  <dcterms:created xsi:type="dcterms:W3CDTF">2016-11-02T08:50:15Z</dcterms:created>
  <dcterms:modified xsi:type="dcterms:W3CDTF">2019-11-27T08:35:04Z</dcterms:modified>
</cp:coreProperties>
</file>